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60" r:id="rId2"/>
    <p:sldId id="261" r:id="rId3"/>
    <p:sldId id="259" r:id="rId4"/>
    <p:sldId id="271" r:id="rId5"/>
    <p:sldId id="262" r:id="rId6"/>
    <p:sldId id="263" r:id="rId7"/>
    <p:sldId id="264" r:id="rId8"/>
    <p:sldId id="266" r:id="rId9"/>
    <p:sldId id="267" r:id="rId10"/>
    <p:sldId id="268" r:id="rId11"/>
    <p:sldId id="272" r:id="rId12"/>
    <p:sldId id="273" r:id="rId13"/>
    <p:sldId id="265" r:id="rId14"/>
    <p:sldId id="256" r:id="rId15"/>
    <p:sldId id="258" r:id="rId16"/>
    <p:sldId id="269" r:id="rId17"/>
    <p:sldId id="270" r:id="rId18"/>
    <p:sldId id="257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0" r:id="rId27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anja" initials="G" lastIdx="1" clrIdx="0">
    <p:extLst>
      <p:ext uri="{19B8F6BF-5375-455C-9EA6-DF929625EA0E}">
        <p15:presenceInfo xmlns:p15="http://schemas.microsoft.com/office/powerpoint/2012/main" userId="Granj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06" autoAdjust="0"/>
    <p:restoredTop sz="94660"/>
  </p:normalViewPr>
  <p:slideViewPr>
    <p:cSldViewPr snapToGrid="0">
      <p:cViewPr varScale="1">
        <p:scale>
          <a:sx n="72" d="100"/>
          <a:sy n="72" d="100"/>
        </p:scale>
        <p:origin x="6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0-12T16:45:13.398" idx="1">
    <p:pos x="10" y="10"/>
    <p:text>JAMAIS!</p:text>
    <p:extLst>
      <p:ext uri="{C676402C-5697-4E1C-873F-D02D1690AC5C}">
        <p15:threadingInfo xmlns:p15="http://schemas.microsoft.com/office/powerpoint/2012/main" timeZoneBias="30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D6E9AE-B473-4D66-8ABE-2A6E970ED5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63CC4FB-6E51-453E-A00E-48CCED99FB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92674F-FE4F-41F7-862C-A0A2691F3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4154-6E6A-4141-8DED-0DBA862D5345}" type="datetimeFigureOut">
              <a:rPr lang="es-EC" smtClean="0"/>
              <a:t>9/12/2021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C3C1C6-6005-477F-81BA-6EDD118AA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3C9AD2-010D-4E9E-88B4-519ED3368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CB43-6B8C-4671-A1EF-EEBE4C1B663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76076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7F56F7-A1F3-4EAA-9CA2-7EC884775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C1F79F7-4D7C-4BA3-B08D-BFFE52FFD1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9482EF-355F-4B50-B4B8-A5715062D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4154-6E6A-4141-8DED-0DBA862D5345}" type="datetimeFigureOut">
              <a:rPr lang="es-EC" smtClean="0"/>
              <a:t>9/12/2021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6B494E-9055-4145-B758-8EE2D950F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A44853-E4D7-4AA8-ADD1-6CD6F3F3A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CB43-6B8C-4671-A1EF-EEBE4C1B663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17288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D2FFACD-0F50-429C-99B8-5D4AF1F47C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1479672-7B5B-4972-81D5-26E905A1CA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3FF2E0-7642-4D47-82B3-1FD1ABB75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4154-6E6A-4141-8DED-0DBA862D5345}" type="datetimeFigureOut">
              <a:rPr lang="es-EC" smtClean="0"/>
              <a:t>9/12/2021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342528-D7FA-4623-AC42-029242560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37AC63-EEEE-4540-A5EB-E7E0A289B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CB43-6B8C-4671-A1EF-EEBE4C1B663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98556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BBC809-A4FD-4397-A298-FCFAD9BEA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FA1071-8423-40E1-BE9F-B25E7CFDE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07D422-047F-4E20-A666-46374040F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4154-6E6A-4141-8DED-0DBA862D5345}" type="datetimeFigureOut">
              <a:rPr lang="es-EC" smtClean="0"/>
              <a:t>9/12/2021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D95327-BBF8-4AC9-B790-93C33FB88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BE4756-EAF7-472D-B786-895E97ECD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CB43-6B8C-4671-A1EF-EEBE4C1B663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00189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48CDD6-5030-42AB-B451-F62E9DD61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ACEB20B-1818-4458-B793-E05DD44165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80CB43-17CD-4F57-B034-6AD419DFB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4154-6E6A-4141-8DED-0DBA862D5345}" type="datetimeFigureOut">
              <a:rPr lang="es-EC" smtClean="0"/>
              <a:t>9/12/2021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D5F554-4997-4D38-B867-10268FDF8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9A2BEC-D70D-43EE-BD73-9145FAE50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CB43-6B8C-4671-A1EF-EEBE4C1B663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41296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1A167D-F67E-4E9D-BF28-3DE81E7DF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B1D83B-0D5B-4F97-90A5-4EB7F5778C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E54B77F-55AC-49EB-824F-9100D5081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0662B31-B66B-4B45-9CB4-98D9DE6EC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4154-6E6A-4141-8DED-0DBA862D5345}" type="datetimeFigureOut">
              <a:rPr lang="es-EC" smtClean="0"/>
              <a:t>9/12/2021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52A3E0A-9488-4786-BF89-09166C57B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2AAB9F2-7A54-41E0-85A1-2A25F81A8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CB43-6B8C-4671-A1EF-EEBE4C1B663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40719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A7ABE2-10CB-4793-9BE1-9D3A28918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788824B-227D-4EAB-84CC-04D8C471F1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BAE71D0-9044-4D2A-9830-6357145F45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D4D14-D849-4951-BFE2-D3A130FDAF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DC774D5-0031-4E10-BBCD-A0C9836D0C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FC1CC68-664E-4C65-AE00-AEA0B73E8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4154-6E6A-4141-8DED-0DBA862D5345}" type="datetimeFigureOut">
              <a:rPr lang="es-EC" smtClean="0"/>
              <a:t>9/12/2021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29851AA-485D-449D-8CA9-3EA1C4431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124FC66-D62E-4E79-808E-E5DD9525A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CB43-6B8C-4671-A1EF-EEBE4C1B663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47260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EC9476-68FF-4BAD-9486-5B92710AC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6CD2AB2-04D4-4E42-AF05-0101E189E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4154-6E6A-4141-8DED-0DBA862D5345}" type="datetimeFigureOut">
              <a:rPr lang="es-EC" smtClean="0"/>
              <a:t>9/12/2021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EB08579-7CDE-4CF2-BADF-0E2BB4397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6B4EBDE-2E66-494A-B94E-309C0F1AE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CB43-6B8C-4671-A1EF-EEBE4C1B663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23012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E48B183-4BA4-4939-A83A-098755E75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4154-6E6A-4141-8DED-0DBA862D5345}" type="datetimeFigureOut">
              <a:rPr lang="es-EC" smtClean="0"/>
              <a:t>9/12/2021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4366A9B-BA91-45F7-B398-70227FDC2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F071D91-83CC-4745-BD2D-10C7F7BAD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CB43-6B8C-4671-A1EF-EEBE4C1B663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51198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04CD5A-96B4-4065-BD39-E81A7DEBD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558037-68E7-4A81-BD02-103153627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A5F223E-D292-4C60-A22C-F0CB99BD0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E5919A9-66FF-44DE-8399-287C0F13E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4154-6E6A-4141-8DED-0DBA862D5345}" type="datetimeFigureOut">
              <a:rPr lang="es-EC" smtClean="0"/>
              <a:t>9/12/2021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1DB4528-C34B-412B-8927-FEC248D8B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FE7907B-930F-4B32-AC9A-C4467C409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CB43-6B8C-4671-A1EF-EEBE4C1B663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40195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A90D49-47FB-441C-BA47-F3F56CE97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A650C25-4FCA-4B09-B0D4-396B245D5E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F2836A2-46B6-4F85-A26E-2D65D1EFE8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944F293-7773-4EE8-93C7-EB167BB35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4154-6E6A-4141-8DED-0DBA862D5345}" type="datetimeFigureOut">
              <a:rPr lang="es-EC" smtClean="0"/>
              <a:t>9/12/2021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81EC95F-714B-4A50-8E3B-7A800E2DE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C471CDE-44BA-49AC-8A78-65A9F3E6C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CB43-6B8C-4671-A1EF-EEBE4C1B663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99972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E7F6D8E-DEEB-4D08-BA5F-7DDF7EF3C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258F1BC-BF71-4BBA-BDA2-B50C863FA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71470F-5F9D-4171-B3BE-9553876BF2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B4154-6E6A-4141-8DED-0DBA862D5345}" type="datetimeFigureOut">
              <a:rPr lang="es-EC" smtClean="0"/>
              <a:t>9/12/2021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295314-4176-4DF1-90E2-A40763FF57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E49865-1E55-48BE-9A82-06191EA331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8CB43-6B8C-4671-A1EF-EEBE4C1B663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37150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pointdufle.net/apprendre_a_lire/jeux_de_lecture_de_base.htm" TargetMode="External"/><Relationship Id="rId2" Type="http://schemas.openxmlformats.org/officeDocument/2006/relationships/hyperlink" Target="https://www.lepointdufle.net/apprendre_a_lire/formation_mots1.htm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letaitunehistoire.com/genres/fables-et-poesies/lire/biblidpoe_00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3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letaitunehistoire.com/genres/fables-et-poesies/lire/biblidpoe_001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letaitunehistoire.com/genres/fables-et-poesies/lire/biblidpoe_001" TargetMode="Externa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letaitunehistoire.com/genres/fables-et-poesies/lire/biblidpoe_001" TargetMode="Externa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01ED17-1451-4EBE-A45D-188EB2601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Para leer en francés:</a:t>
            </a: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CFF98B-EB4E-4FD7-9AB9-714337358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1900"/>
            <a:ext cx="10896600" cy="4945063"/>
          </a:xfrm>
        </p:spPr>
        <p:txBody>
          <a:bodyPr>
            <a:normAutofit fontScale="92500" lnSpcReduction="20000"/>
          </a:bodyPr>
          <a:lstStyle/>
          <a:p>
            <a:r>
              <a:rPr lang="es-ES" dirty="0"/>
              <a:t>1) Regla de oro: En </a:t>
            </a:r>
            <a:r>
              <a:rPr lang="fr-FR" dirty="0"/>
              <a:t>français  la </a:t>
            </a:r>
            <a:r>
              <a:rPr lang="fr-FR" dirty="0">
                <a:solidFill>
                  <a:srgbClr val="FF0000"/>
                </a:solidFill>
              </a:rPr>
              <a:t>S</a:t>
            </a:r>
            <a:r>
              <a:rPr lang="fr-FR" dirty="0"/>
              <a:t>,</a:t>
            </a:r>
            <a:r>
              <a:rPr lang="fr-FR" dirty="0">
                <a:solidFill>
                  <a:srgbClr val="FF0000"/>
                </a:solidFill>
              </a:rPr>
              <a:t>T</a:t>
            </a:r>
            <a:r>
              <a:rPr lang="fr-FR" dirty="0"/>
              <a:t>, </a:t>
            </a:r>
            <a:r>
              <a:rPr lang="fr-FR" dirty="0">
                <a:solidFill>
                  <a:srgbClr val="FF0000"/>
                </a:solidFill>
              </a:rPr>
              <a:t>P</a:t>
            </a:r>
            <a:r>
              <a:rPr lang="fr-FR" dirty="0"/>
              <a:t>, </a:t>
            </a:r>
            <a:r>
              <a:rPr lang="fr-FR" dirty="0">
                <a:solidFill>
                  <a:srgbClr val="FF0000"/>
                </a:solidFill>
              </a:rPr>
              <a:t>D</a:t>
            </a:r>
            <a:r>
              <a:rPr lang="fr-FR" dirty="0"/>
              <a:t>, </a:t>
            </a:r>
            <a:r>
              <a:rPr lang="fr-FR" dirty="0">
                <a:solidFill>
                  <a:srgbClr val="FF0000"/>
                </a:solidFill>
              </a:rPr>
              <a:t>X</a:t>
            </a:r>
            <a:r>
              <a:rPr lang="fr-FR" dirty="0"/>
              <a:t> et </a:t>
            </a:r>
            <a:r>
              <a:rPr lang="fr-FR" dirty="0">
                <a:solidFill>
                  <a:srgbClr val="FF0000"/>
                </a:solidFill>
              </a:rPr>
              <a:t>Z</a:t>
            </a:r>
            <a:r>
              <a:rPr lang="fr-FR" dirty="0"/>
              <a:t> finales,  </a:t>
            </a:r>
          </a:p>
          <a:p>
            <a:pPr marL="0" indent="0">
              <a:buNone/>
            </a:pPr>
            <a:r>
              <a:rPr lang="fr-FR" dirty="0"/>
              <a:t>ne se prononcent pas</a:t>
            </a:r>
            <a:r>
              <a:rPr lang="fr-FR" dirty="0">
                <a:solidFill>
                  <a:srgbClr val="FF0000"/>
                </a:solidFill>
              </a:rPr>
              <a:t> JAM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AI</a:t>
            </a:r>
            <a:r>
              <a:rPr lang="fr-FR" dirty="0">
                <a:solidFill>
                  <a:srgbClr val="FF0000"/>
                </a:solidFill>
              </a:rPr>
              <a:t>S!</a:t>
            </a:r>
          </a:p>
          <a:p>
            <a:r>
              <a:rPr lang="fr-FR" dirty="0"/>
              <a:t>2) Pour lire on utilise: Les </a:t>
            </a:r>
            <a:r>
              <a:rPr lang="fr-FR" dirty="0" err="1"/>
              <a:t>voyalles</a:t>
            </a:r>
            <a:r>
              <a:rPr lang="fr-FR" dirty="0"/>
              <a:t> combinées:</a:t>
            </a:r>
          </a:p>
          <a:p>
            <a:r>
              <a:rPr lang="fr-FR" dirty="0"/>
              <a:t> </a:t>
            </a:r>
            <a:r>
              <a:rPr lang="fr-FR" dirty="0" err="1"/>
              <a:t>a+i</a:t>
            </a:r>
            <a:r>
              <a:rPr lang="fr-FR" dirty="0"/>
              <a:t> :e                           </a:t>
            </a:r>
          </a:p>
          <a:p>
            <a:r>
              <a:rPr lang="fr-FR" dirty="0" err="1"/>
              <a:t>E+u</a:t>
            </a:r>
            <a:r>
              <a:rPr lang="fr-FR" dirty="0"/>
              <a:t>: u</a:t>
            </a:r>
          </a:p>
          <a:p>
            <a:r>
              <a:rPr lang="fr-FR" dirty="0"/>
              <a:t>eau: o</a:t>
            </a:r>
          </a:p>
          <a:p>
            <a:r>
              <a:rPr lang="fr-FR" dirty="0" err="1"/>
              <a:t>e+i</a:t>
            </a:r>
            <a:r>
              <a:rPr lang="fr-FR" dirty="0"/>
              <a:t>: e </a:t>
            </a:r>
            <a:r>
              <a:rPr lang="fr-FR" dirty="0">
                <a:sym typeface="Wingdings" panose="05000000000000000000" pitchFamily="2" charset="2"/>
              </a:rPr>
              <a:t></a:t>
            </a:r>
          </a:p>
          <a:p>
            <a:r>
              <a:rPr lang="fr-FR" dirty="0" err="1">
                <a:sym typeface="Wingdings" panose="05000000000000000000" pitchFamily="2" charset="2"/>
              </a:rPr>
              <a:t>O+i</a:t>
            </a:r>
            <a:r>
              <a:rPr lang="fr-FR" dirty="0">
                <a:sym typeface="Wingdings" panose="05000000000000000000" pitchFamily="2" charset="2"/>
              </a:rPr>
              <a:t> : </a:t>
            </a:r>
            <a:r>
              <a:rPr lang="fr-FR" dirty="0" err="1">
                <a:sym typeface="Wingdings" panose="05000000000000000000" pitchFamily="2" charset="2"/>
              </a:rPr>
              <a:t>ua</a:t>
            </a:r>
            <a:endParaRPr lang="fr-FR" dirty="0">
              <a:sym typeface="Wingdings" panose="05000000000000000000" pitchFamily="2" charset="2"/>
            </a:endParaRPr>
          </a:p>
          <a:p>
            <a:r>
              <a:rPr lang="fr-FR" dirty="0" err="1">
                <a:sym typeface="Wingdings" panose="05000000000000000000" pitchFamily="2" charset="2"/>
              </a:rPr>
              <a:t>a+u</a:t>
            </a:r>
            <a:r>
              <a:rPr lang="fr-FR" dirty="0">
                <a:sym typeface="Wingdings" panose="05000000000000000000" pitchFamily="2" charset="2"/>
              </a:rPr>
              <a:t>: o</a:t>
            </a:r>
          </a:p>
          <a:p>
            <a:r>
              <a:rPr lang="fr-FR" dirty="0" err="1">
                <a:sym typeface="Wingdings" panose="05000000000000000000" pitchFamily="2" charset="2"/>
              </a:rPr>
              <a:t>o+u</a:t>
            </a:r>
            <a:r>
              <a:rPr lang="fr-FR" dirty="0">
                <a:sym typeface="Wingdings" panose="05000000000000000000" pitchFamily="2" charset="2"/>
              </a:rPr>
              <a:t> : u</a:t>
            </a:r>
          </a:p>
          <a:p>
            <a:r>
              <a:rPr lang="fr-FR" dirty="0">
                <a:sym typeface="Wingdings" panose="05000000000000000000" pitchFamily="2" charset="2"/>
              </a:rPr>
              <a:t>3) </a:t>
            </a:r>
            <a:r>
              <a:rPr lang="fr-FR" dirty="0" err="1">
                <a:sym typeface="Wingdings" panose="05000000000000000000" pitchFamily="2" charset="2"/>
              </a:rPr>
              <a:t>Pronunciamos</a:t>
            </a:r>
            <a:r>
              <a:rPr lang="fr-FR" dirty="0">
                <a:sym typeface="Wingdings" panose="05000000000000000000" pitchFamily="2" charset="2"/>
              </a:rPr>
              <a:t> la </a:t>
            </a:r>
            <a:r>
              <a:rPr lang="fr-FR" dirty="0" err="1">
                <a:sym typeface="Wingdings" panose="05000000000000000000" pitchFamily="2" charset="2"/>
              </a:rPr>
              <a:t>Anasal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cuando</a:t>
            </a:r>
            <a:r>
              <a:rPr lang="fr-FR" dirty="0">
                <a:sym typeface="Wingdings" panose="05000000000000000000" pitchFamily="2" charset="2"/>
              </a:rPr>
              <a:t> en </a:t>
            </a:r>
            <a:r>
              <a:rPr lang="fr-FR" dirty="0" err="1">
                <a:sym typeface="Wingdings" panose="05000000000000000000" pitchFamily="2" charset="2"/>
              </a:rPr>
              <a:t>contramos</a:t>
            </a:r>
            <a:r>
              <a:rPr lang="fr-FR" dirty="0">
                <a:sym typeface="Wingdings" panose="05000000000000000000" pitchFamily="2" charset="2"/>
              </a:rPr>
              <a:t>: an , </a:t>
            </a:r>
            <a:r>
              <a:rPr lang="fr-FR" dirty="0" err="1">
                <a:sym typeface="Wingdings" panose="05000000000000000000" pitchFamily="2" charset="2"/>
              </a:rPr>
              <a:t>am</a:t>
            </a:r>
            <a:r>
              <a:rPr lang="fr-FR" dirty="0">
                <a:sym typeface="Wingdings" panose="05000000000000000000" pitchFamily="2" charset="2"/>
              </a:rPr>
              <a:t>, en, </a:t>
            </a:r>
            <a:r>
              <a:rPr lang="fr-FR" dirty="0" err="1">
                <a:sym typeface="Wingdings" panose="05000000000000000000" pitchFamily="2" charset="2"/>
              </a:rPr>
              <a:t>em</a:t>
            </a:r>
            <a:r>
              <a:rPr lang="fr-FR" dirty="0">
                <a:sym typeface="Wingdings" panose="05000000000000000000" pitchFamily="2" charset="2"/>
              </a:rPr>
              <a:t>.</a:t>
            </a:r>
          </a:p>
          <a:p>
            <a:r>
              <a:rPr lang="fr-FR" dirty="0">
                <a:sym typeface="Wingdings" panose="05000000000000000000" pitchFamily="2" charset="2"/>
              </a:rPr>
              <a:t>Y </a:t>
            </a:r>
            <a:r>
              <a:rPr lang="fr-FR" dirty="0" err="1">
                <a:sym typeface="Wingdings" panose="05000000000000000000" pitchFamily="2" charset="2"/>
              </a:rPr>
              <a:t>pronunciamos</a:t>
            </a:r>
            <a:r>
              <a:rPr lang="fr-FR" dirty="0">
                <a:sym typeface="Wingdings" panose="05000000000000000000" pitchFamily="2" charset="2"/>
              </a:rPr>
              <a:t> la </a:t>
            </a:r>
            <a:r>
              <a:rPr lang="fr-FR" dirty="0" err="1">
                <a:sym typeface="Wingdings" panose="05000000000000000000" pitchFamily="2" charset="2"/>
              </a:rPr>
              <a:t>Onasal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cuando</a:t>
            </a:r>
            <a:r>
              <a:rPr lang="fr-FR" dirty="0">
                <a:sym typeface="Wingdings" panose="05000000000000000000" pitchFamily="2" charset="2"/>
              </a:rPr>
              <a:t> en </a:t>
            </a:r>
            <a:r>
              <a:rPr lang="fr-FR" dirty="0" err="1">
                <a:sym typeface="Wingdings" panose="05000000000000000000" pitchFamily="2" charset="2"/>
              </a:rPr>
              <a:t>contramos</a:t>
            </a:r>
            <a:r>
              <a:rPr lang="fr-FR" dirty="0">
                <a:sym typeface="Wingdings" panose="05000000000000000000" pitchFamily="2" charset="2"/>
              </a:rPr>
              <a:t>: on, om.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642503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063EAF-ED36-47D6-96C5-9828F0F4E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Eau: o</a:t>
            </a:r>
            <a:br>
              <a:rPr lang="es-ES" dirty="0"/>
            </a:b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ABAE02-BCCC-41B3-8FB2-7985F5C534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/>
              <a:t>Beau</a:t>
            </a:r>
            <a:endParaRPr lang="es-ES" dirty="0"/>
          </a:p>
          <a:p>
            <a:r>
              <a:rPr lang="es-ES" dirty="0" err="1"/>
              <a:t>Rideau</a:t>
            </a:r>
            <a:endParaRPr lang="es-ES" dirty="0"/>
          </a:p>
          <a:p>
            <a:r>
              <a:rPr lang="es-ES" dirty="0" err="1"/>
              <a:t>Cadeau</a:t>
            </a:r>
            <a:endParaRPr lang="es-ES" dirty="0"/>
          </a:p>
          <a:p>
            <a:r>
              <a:rPr lang="es-ES" dirty="0" err="1"/>
              <a:t>Chapeau</a:t>
            </a:r>
            <a:endParaRPr lang="es-ES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549295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405169-E01B-42D0-8528-FF5B2F693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3) </a:t>
            </a:r>
            <a:r>
              <a:rPr lang="es-ES" dirty="0">
                <a:solidFill>
                  <a:srgbClr val="FF0000"/>
                </a:solidFill>
              </a:rPr>
              <a:t> La A Nasal</a:t>
            </a:r>
            <a:endParaRPr lang="es-EC" dirty="0">
              <a:solidFill>
                <a:srgbClr val="FF000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341818D-1ABA-4128-968B-E582640EDF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4800" dirty="0">
                <a:solidFill>
                  <a:schemeClr val="accent5">
                    <a:lumMod val="50000"/>
                  </a:schemeClr>
                </a:solidFill>
              </a:rPr>
              <a:t>AN/ AM, EN /EM</a:t>
            </a:r>
          </a:p>
          <a:p>
            <a:r>
              <a:rPr lang="es-ES" sz="4800" dirty="0"/>
              <a:t>Ch</a:t>
            </a:r>
            <a:r>
              <a:rPr lang="es-ES" sz="4800" dirty="0">
                <a:solidFill>
                  <a:schemeClr val="accent5">
                    <a:lumMod val="50000"/>
                  </a:schemeClr>
                </a:solidFill>
              </a:rPr>
              <a:t>an</a:t>
            </a:r>
            <a:r>
              <a:rPr lang="es-ES" sz="4800" dirty="0"/>
              <a:t>ce</a:t>
            </a:r>
          </a:p>
          <a:p>
            <a:r>
              <a:rPr lang="es-ES" sz="4800" dirty="0"/>
              <a:t>J</a:t>
            </a:r>
            <a:r>
              <a:rPr lang="es-ES" sz="4800" dirty="0">
                <a:solidFill>
                  <a:schemeClr val="accent5">
                    <a:lumMod val="50000"/>
                  </a:schemeClr>
                </a:solidFill>
              </a:rPr>
              <a:t>am</a:t>
            </a:r>
            <a:r>
              <a:rPr lang="es-ES" sz="4800" dirty="0"/>
              <a:t>be</a:t>
            </a:r>
          </a:p>
          <a:p>
            <a:r>
              <a:rPr lang="es-ES" sz="4800" dirty="0">
                <a:solidFill>
                  <a:schemeClr val="accent5">
                    <a:lumMod val="50000"/>
                  </a:schemeClr>
                </a:solidFill>
              </a:rPr>
              <a:t>En</a:t>
            </a:r>
            <a:r>
              <a:rPr lang="es-ES" sz="4800" dirty="0"/>
              <a:t>s</a:t>
            </a:r>
            <a:r>
              <a:rPr lang="es-ES" sz="4800" dirty="0">
                <a:solidFill>
                  <a:schemeClr val="accent5">
                    <a:lumMod val="50000"/>
                  </a:schemeClr>
                </a:solidFill>
              </a:rPr>
              <a:t>em</a:t>
            </a:r>
            <a:r>
              <a:rPr lang="es-ES" sz="4800" dirty="0"/>
              <a:t>ble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703428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24BE5F-40F7-46DF-A6E4-E1ECE879E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3) </a:t>
            </a:r>
            <a:r>
              <a:rPr lang="es-ES" dirty="0">
                <a:solidFill>
                  <a:srgbClr val="FF0000"/>
                </a:solidFill>
              </a:rPr>
              <a:t>La O nasal</a:t>
            </a:r>
            <a:br>
              <a:rPr lang="es-ES" dirty="0"/>
            </a:b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DAC1C0-DE1E-4B56-A6EC-78D7A6AA1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2130"/>
            <a:ext cx="10515600" cy="4351338"/>
          </a:xfrm>
        </p:spPr>
        <p:txBody>
          <a:bodyPr/>
          <a:lstStyle/>
          <a:p>
            <a:r>
              <a:rPr lang="es-ES" sz="4400" dirty="0">
                <a:solidFill>
                  <a:srgbClr val="00B050"/>
                </a:solidFill>
              </a:rPr>
              <a:t>ON/ OM</a:t>
            </a:r>
          </a:p>
          <a:p>
            <a:r>
              <a:rPr lang="es-ES" sz="4400" dirty="0" err="1"/>
              <a:t>P</a:t>
            </a:r>
            <a:r>
              <a:rPr lang="es-ES" sz="4400" dirty="0" err="1">
                <a:solidFill>
                  <a:srgbClr val="00B050"/>
                </a:solidFill>
              </a:rPr>
              <a:t>om</a:t>
            </a:r>
            <a:r>
              <a:rPr lang="es-ES" sz="4400" dirty="0" err="1"/>
              <a:t>pier</a:t>
            </a:r>
            <a:endParaRPr lang="es-ES" sz="4400" dirty="0"/>
          </a:p>
          <a:p>
            <a:r>
              <a:rPr lang="es-ES" sz="4400" dirty="0" err="1"/>
              <a:t>Ball</a:t>
            </a:r>
            <a:r>
              <a:rPr lang="es-ES" sz="4400" dirty="0" err="1">
                <a:solidFill>
                  <a:srgbClr val="00B050"/>
                </a:solidFill>
              </a:rPr>
              <a:t>on</a:t>
            </a:r>
            <a:endParaRPr lang="es-ES" sz="4400" dirty="0">
              <a:solidFill>
                <a:srgbClr val="00B050"/>
              </a:solidFill>
            </a:endParaRPr>
          </a:p>
          <a:p>
            <a:r>
              <a:rPr lang="es-ES" sz="4400" dirty="0" err="1">
                <a:solidFill>
                  <a:srgbClr val="00B050"/>
                </a:solidFill>
              </a:rPr>
              <a:t>On</a:t>
            </a:r>
            <a:r>
              <a:rPr lang="es-ES" sz="4400" dirty="0" err="1"/>
              <a:t>cle</a:t>
            </a:r>
            <a:endParaRPr lang="es-ES" sz="4400" dirty="0"/>
          </a:p>
          <a:p>
            <a:endParaRPr lang="es-EC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851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14E9F8-3BF6-4B13-9C9B-82185D1D2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Exercise</a:t>
            </a:r>
            <a:r>
              <a:rPr lang="es-ES" dirty="0"/>
              <a:t>:</a:t>
            </a: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109964-6159-47DF-BD97-0FB2FF83C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hlinkClick r:id="rId2"/>
              </a:rPr>
              <a:t>Formation de mots (lepointdufle.net)</a:t>
            </a:r>
            <a:endParaRPr lang="fr-FR" dirty="0"/>
          </a:p>
          <a:p>
            <a:r>
              <a:rPr lang="fr-FR" dirty="0">
                <a:hlinkClick r:id="rId3"/>
              </a:rPr>
              <a:t>Jeux de lecture de base (lepointdufle.net)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561105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88ED11-A417-403B-8565-1F2C63ADA6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Le </a:t>
            </a:r>
            <a:r>
              <a:rPr lang="es-ES" dirty="0" err="1">
                <a:solidFill>
                  <a:schemeClr val="accent2">
                    <a:lumMod val="75000"/>
                  </a:schemeClr>
                </a:solidFill>
              </a:rPr>
              <a:t>Corbeau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 et le Renard</a:t>
            </a:r>
            <a:endParaRPr lang="es-EC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DAE928A-7FB0-4946-9982-0463939540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750098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F1D410-C6D2-4D62-8185-9EFD70712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ali"/>
              </a:rPr>
              <a:t>1 M</a:t>
            </a:r>
            <a:r>
              <a:rPr lang="fr-FR" b="0" i="0" dirty="0">
                <a:solidFill>
                  <a:srgbClr val="C00000"/>
                </a:solidFill>
                <a:effectLst/>
                <a:latin typeface="Muli"/>
              </a:rPr>
              <a:t>aî</a:t>
            </a:r>
            <a:r>
              <a:rPr lang="fr-FR" b="0" i="0" dirty="0">
                <a:solidFill>
                  <a:srgbClr val="212529"/>
                </a:solidFill>
                <a:effectLst/>
                <a:latin typeface="Muli"/>
              </a:rPr>
              <a:t>tr</a:t>
            </a:r>
            <a:r>
              <a:rPr lang="fr-FR" b="0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Muli"/>
              </a:rPr>
              <a:t>e</a:t>
            </a:r>
            <a:r>
              <a:rPr lang="fr-FR" b="0" i="0" dirty="0">
                <a:solidFill>
                  <a:srgbClr val="212529"/>
                </a:solidFill>
                <a:effectLst/>
                <a:latin typeface="Muli"/>
              </a:rPr>
              <a:t> Corb</a:t>
            </a:r>
            <a:r>
              <a:rPr lang="fr-FR" b="0" i="0" dirty="0">
                <a:solidFill>
                  <a:schemeClr val="accent2">
                    <a:lumMod val="75000"/>
                  </a:schemeClr>
                </a:solidFill>
                <a:effectLst/>
                <a:latin typeface="Muli"/>
              </a:rPr>
              <a:t>eau</a:t>
            </a:r>
            <a:r>
              <a:rPr lang="fr-FR" b="0" i="0" dirty="0">
                <a:solidFill>
                  <a:srgbClr val="212529"/>
                </a:solidFill>
                <a:effectLst/>
                <a:latin typeface="Muli"/>
              </a:rPr>
              <a:t>, sur un arbr</a:t>
            </a:r>
            <a:r>
              <a:rPr lang="fr-FR" b="0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Muli"/>
              </a:rPr>
              <a:t>e</a:t>
            </a:r>
            <a:r>
              <a:rPr lang="fr-FR" b="0" i="0" dirty="0">
                <a:solidFill>
                  <a:srgbClr val="212529"/>
                </a:solidFill>
                <a:effectLst/>
                <a:latin typeface="Muli"/>
              </a:rPr>
              <a:t> perché,</a:t>
            </a:r>
            <a:br>
              <a:rPr lang="fr-FR" dirty="0"/>
            </a:br>
            <a:r>
              <a:rPr lang="fr-FR" b="0" i="0" dirty="0">
                <a:solidFill>
                  <a:srgbClr val="212529"/>
                </a:solidFill>
                <a:effectLst/>
                <a:latin typeface="Muli"/>
              </a:rPr>
              <a:t>Tenai</a:t>
            </a:r>
            <a:r>
              <a:rPr lang="fr-FR" b="0" i="0" dirty="0">
                <a:solidFill>
                  <a:srgbClr val="92D050"/>
                </a:solidFill>
                <a:effectLst/>
                <a:latin typeface="Muli"/>
              </a:rPr>
              <a:t>t</a:t>
            </a:r>
            <a:r>
              <a:rPr lang="fr-FR" b="0" i="0" dirty="0">
                <a:solidFill>
                  <a:srgbClr val="212529"/>
                </a:solidFill>
                <a:effectLst/>
                <a:latin typeface="Muli"/>
              </a:rPr>
              <a:t> en son bec un fromag</a:t>
            </a:r>
            <a:r>
              <a:rPr lang="fr-FR" b="0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Muli"/>
              </a:rPr>
              <a:t>e</a:t>
            </a:r>
            <a:r>
              <a:rPr lang="fr-FR" b="0" i="0" dirty="0">
                <a:solidFill>
                  <a:srgbClr val="212529"/>
                </a:solidFill>
                <a:effectLst/>
                <a:latin typeface="Muli"/>
              </a:rPr>
              <a:t>.</a:t>
            </a:r>
            <a:endParaRPr lang="es-EC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B803412-DF43-4239-AEBD-F673F8695B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699" y="2045494"/>
            <a:ext cx="2219325" cy="3289300"/>
          </a:xfrm>
        </p:spPr>
      </p:pic>
    </p:spTree>
    <p:extLst>
      <p:ext uri="{BB962C8B-B14F-4D97-AF65-F5344CB8AC3E}">
        <p14:creationId xmlns:p14="http://schemas.microsoft.com/office/powerpoint/2010/main" val="2696366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2B87D-A333-4883-B8BE-21756A21E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36965" cy="1794979"/>
          </a:xfrm>
        </p:spPr>
        <p:txBody>
          <a:bodyPr>
            <a:normAutofit fontScale="90000"/>
          </a:bodyPr>
          <a:lstStyle/>
          <a:p>
            <a:r>
              <a:rPr lang="fr-FR" sz="4900" dirty="0">
                <a:solidFill>
                  <a:srgbClr val="212529"/>
                </a:solidFill>
                <a:effectLst/>
                <a:latin typeface="Muli"/>
                <a:ea typeface="Times New Roman" panose="02020603050405020304" pitchFamily="18" charset="0"/>
                <a:cs typeface="Times New Roman" panose="02020603050405020304" pitchFamily="18" charset="0"/>
              </a:rPr>
              <a:t>2 M</a:t>
            </a:r>
            <a:r>
              <a:rPr lang="fr-FR" sz="4900" dirty="0">
                <a:solidFill>
                  <a:srgbClr val="FFC000"/>
                </a:solidFill>
                <a:effectLst/>
                <a:latin typeface="Muli"/>
                <a:ea typeface="Times New Roman" panose="02020603050405020304" pitchFamily="18" charset="0"/>
                <a:cs typeface="Times New Roman" panose="02020603050405020304" pitchFamily="18" charset="0"/>
              </a:rPr>
              <a:t>aî</a:t>
            </a:r>
            <a:r>
              <a:rPr lang="fr-FR" sz="4900" dirty="0">
                <a:solidFill>
                  <a:srgbClr val="212529"/>
                </a:solidFill>
                <a:effectLst/>
                <a:latin typeface="Muli"/>
                <a:ea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fr-FR" sz="4900" dirty="0">
                <a:solidFill>
                  <a:srgbClr val="00B0F0"/>
                </a:solidFill>
                <a:effectLst/>
                <a:latin typeface="Muli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4900" dirty="0">
                <a:solidFill>
                  <a:srgbClr val="212529"/>
                </a:solidFill>
                <a:effectLst/>
                <a:latin typeface="Muli"/>
                <a:ea typeface="Times New Roman" panose="02020603050405020304" pitchFamily="18" charset="0"/>
                <a:cs typeface="Times New Roman" panose="02020603050405020304" pitchFamily="18" charset="0"/>
              </a:rPr>
              <a:t> Renar</a:t>
            </a:r>
            <a:r>
              <a:rPr lang="fr-FR" sz="4900" dirty="0">
                <a:solidFill>
                  <a:srgbClr val="00B0F0"/>
                </a:solidFill>
                <a:effectLst/>
                <a:latin typeface="Muli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fr-FR" sz="4900" dirty="0">
                <a:solidFill>
                  <a:srgbClr val="212529"/>
                </a:solidFill>
                <a:effectLst/>
                <a:latin typeface="Muli"/>
                <a:ea typeface="Times New Roman" panose="02020603050405020304" pitchFamily="18" charset="0"/>
                <a:cs typeface="Times New Roman" panose="02020603050405020304" pitchFamily="18" charset="0"/>
              </a:rPr>
              <a:t>, par l'odeur alléché, </a:t>
            </a:r>
            <a:br>
              <a:rPr lang="fr-FR" sz="4900" dirty="0">
                <a:solidFill>
                  <a:srgbClr val="212529"/>
                </a:solidFill>
                <a:effectLst/>
                <a:latin typeface="Muli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r-FR" sz="4900" dirty="0">
                <a:solidFill>
                  <a:srgbClr val="212529"/>
                </a:solidFill>
                <a:effectLst/>
                <a:latin typeface="Muli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4900" dirty="0">
                <a:solidFill>
                  <a:srgbClr val="212529"/>
                </a:solidFill>
                <a:effectLst/>
                <a:latin typeface="Muli"/>
                <a:ea typeface="Times New Roman" panose="02020603050405020304" pitchFamily="18" charset="0"/>
              </a:rPr>
              <a:t>Lui tin</a:t>
            </a:r>
            <a:r>
              <a:rPr lang="fr-FR" sz="4900" dirty="0">
                <a:solidFill>
                  <a:srgbClr val="00B0F0"/>
                </a:solidFill>
                <a:effectLst/>
                <a:latin typeface="Muli"/>
                <a:ea typeface="Times New Roman" panose="02020603050405020304" pitchFamily="18" charset="0"/>
              </a:rPr>
              <a:t>t </a:t>
            </a:r>
            <a:r>
              <a:rPr lang="fr-FR" sz="4900" dirty="0">
                <a:solidFill>
                  <a:srgbClr val="212529"/>
                </a:solidFill>
                <a:effectLst/>
                <a:latin typeface="Muli"/>
                <a:ea typeface="Times New Roman" panose="02020603050405020304" pitchFamily="18" charset="0"/>
              </a:rPr>
              <a:t>à peu prè</a:t>
            </a:r>
            <a:r>
              <a:rPr lang="fr-FR" sz="4900" dirty="0">
                <a:solidFill>
                  <a:srgbClr val="00B0F0"/>
                </a:solidFill>
                <a:effectLst/>
                <a:latin typeface="Muli"/>
                <a:ea typeface="Times New Roman" panose="02020603050405020304" pitchFamily="18" charset="0"/>
              </a:rPr>
              <a:t>s</a:t>
            </a:r>
            <a:r>
              <a:rPr lang="fr-FR" sz="4900" dirty="0">
                <a:solidFill>
                  <a:srgbClr val="212529"/>
                </a:solidFill>
                <a:effectLst/>
                <a:latin typeface="Muli"/>
                <a:ea typeface="Times New Roman" panose="02020603050405020304" pitchFamily="18" charset="0"/>
              </a:rPr>
              <a:t> ce langag</a:t>
            </a:r>
            <a:r>
              <a:rPr lang="fr-FR" sz="4900" dirty="0">
                <a:solidFill>
                  <a:srgbClr val="00B0F0"/>
                </a:solidFill>
                <a:effectLst/>
                <a:latin typeface="Muli"/>
                <a:ea typeface="Times New Roman" panose="02020603050405020304" pitchFamily="18" charset="0"/>
              </a:rPr>
              <a:t>e</a:t>
            </a:r>
            <a:r>
              <a:rPr lang="fr-FR" sz="4900" dirty="0">
                <a:solidFill>
                  <a:srgbClr val="212529"/>
                </a:solidFill>
                <a:effectLst/>
                <a:latin typeface="Muli"/>
                <a:ea typeface="Times New Roman" panose="02020603050405020304" pitchFamily="18" charset="0"/>
              </a:rPr>
              <a:t> :</a:t>
            </a:r>
            <a:br>
              <a:rPr lang="fr-FR" sz="18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C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6E2C349-AD02-425C-82A1-A2A9B75D66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2315956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821040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5321F1-80EA-497E-BCB1-AA41B5593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rgbClr val="212529"/>
                </a:solidFill>
                <a:effectLst/>
                <a:latin typeface="Muli"/>
                <a:ea typeface="Times New Roman" panose="02020603050405020304" pitchFamily="18" charset="0"/>
              </a:rPr>
              <a:t>3E</a:t>
            </a:r>
            <a:r>
              <a:rPr lang="fr-FR" dirty="0">
                <a:solidFill>
                  <a:srgbClr val="00B0F0"/>
                </a:solidFill>
                <a:effectLst/>
                <a:latin typeface="Muli"/>
                <a:ea typeface="Times New Roman" panose="02020603050405020304" pitchFamily="18" charset="0"/>
              </a:rPr>
              <a:t>t</a:t>
            </a:r>
            <a:r>
              <a:rPr lang="fr-FR" dirty="0">
                <a:solidFill>
                  <a:srgbClr val="212529"/>
                </a:solidFill>
                <a:effectLst/>
                <a:latin typeface="Muli"/>
                <a:ea typeface="Times New Roman" panose="02020603050405020304" pitchFamily="18" charset="0"/>
              </a:rPr>
              <a:t> bonjour, Monsieur du Corb</a:t>
            </a:r>
            <a:r>
              <a:rPr lang="fr-FR" dirty="0">
                <a:solidFill>
                  <a:srgbClr val="FFC000"/>
                </a:solidFill>
                <a:effectLst/>
                <a:latin typeface="Muli"/>
                <a:ea typeface="Times New Roman" panose="02020603050405020304" pitchFamily="18" charset="0"/>
              </a:rPr>
              <a:t>eau</a:t>
            </a:r>
            <a:r>
              <a:rPr lang="fr-FR" dirty="0">
                <a:solidFill>
                  <a:srgbClr val="212529"/>
                </a:solidFill>
                <a:effectLst/>
                <a:latin typeface="Muli"/>
                <a:ea typeface="Times New Roman" panose="02020603050405020304" pitchFamily="18" charset="0"/>
              </a:rPr>
              <a:t>!</a:t>
            </a:r>
            <a:endParaRPr lang="es-EC" dirty="0">
              <a:latin typeface="Muli"/>
            </a:endParaRP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B5263509-CFF0-48C3-816B-C54FAB9BD1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0" y="1173388"/>
            <a:ext cx="5325587" cy="5003575"/>
          </a:xfrm>
        </p:spPr>
      </p:pic>
    </p:spTree>
    <p:extLst>
      <p:ext uri="{BB962C8B-B14F-4D97-AF65-F5344CB8AC3E}">
        <p14:creationId xmlns:p14="http://schemas.microsoft.com/office/powerpoint/2010/main" val="39142461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A07726F9-9740-49B8-ACA3-D89D0F0A6F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5400" dirty="0">
                <a:solidFill>
                  <a:srgbClr val="212529"/>
                </a:solidFill>
                <a:effectLst/>
                <a:latin typeface="Moli"/>
                <a:ea typeface="Times New Roman" panose="02020603050405020304" pitchFamily="18" charset="0"/>
                <a:cs typeface="Times New Roman" panose="02020603050405020304" pitchFamily="18" charset="0"/>
              </a:rPr>
              <a:t>4 Que vous ête</a:t>
            </a:r>
            <a:r>
              <a:rPr lang="fr-FR" sz="5400" dirty="0">
                <a:solidFill>
                  <a:srgbClr val="00B0F0"/>
                </a:solidFill>
                <a:effectLst/>
                <a:latin typeface="Moli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fr-FR" sz="5400" dirty="0">
                <a:solidFill>
                  <a:srgbClr val="212529"/>
                </a:solidFill>
                <a:effectLst/>
                <a:latin typeface="Moli"/>
                <a:ea typeface="Times New Roman" panose="02020603050405020304" pitchFamily="18" charset="0"/>
                <a:cs typeface="Times New Roman" panose="02020603050405020304" pitchFamily="18" charset="0"/>
              </a:rPr>
              <a:t> joli ! </a:t>
            </a:r>
            <a:endParaRPr lang="fr-FR" sz="5400" dirty="0">
              <a:solidFill>
                <a:srgbClr val="212529"/>
              </a:solidFill>
              <a:latin typeface="Moli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5400" dirty="0">
                <a:solidFill>
                  <a:srgbClr val="212529"/>
                </a:solidFill>
                <a:effectLst/>
                <a:latin typeface="Moli"/>
                <a:ea typeface="Times New Roman" panose="02020603050405020304" pitchFamily="18" charset="0"/>
                <a:cs typeface="Times New Roman" panose="02020603050405020304" pitchFamily="18" charset="0"/>
              </a:rPr>
              <a:t>que vou</a:t>
            </a:r>
            <a:r>
              <a:rPr lang="fr-FR" sz="5400" dirty="0">
                <a:solidFill>
                  <a:srgbClr val="00B0F0"/>
                </a:solidFill>
                <a:effectLst/>
                <a:latin typeface="Moli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fr-FR" sz="5400" dirty="0">
                <a:solidFill>
                  <a:srgbClr val="212529"/>
                </a:solidFill>
                <a:effectLst/>
                <a:latin typeface="Moli"/>
                <a:ea typeface="Times New Roman" panose="02020603050405020304" pitchFamily="18" charset="0"/>
                <a:cs typeface="Times New Roman" panose="02020603050405020304" pitchFamily="18" charset="0"/>
              </a:rPr>
              <a:t> me semble</a:t>
            </a:r>
            <a:r>
              <a:rPr lang="fr-FR" sz="5400" dirty="0">
                <a:solidFill>
                  <a:srgbClr val="00B0F0"/>
                </a:solidFill>
                <a:effectLst/>
                <a:latin typeface="Moli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fr-FR" sz="5400" dirty="0">
                <a:solidFill>
                  <a:srgbClr val="212529"/>
                </a:solidFill>
                <a:effectLst/>
                <a:latin typeface="Moli"/>
                <a:ea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fr-FR" sz="5400" dirty="0">
                <a:solidFill>
                  <a:srgbClr val="FFFF00"/>
                </a:solidFill>
                <a:effectLst/>
                <a:latin typeface="Moli"/>
                <a:ea typeface="Times New Roman" panose="02020603050405020304" pitchFamily="18" charset="0"/>
                <a:cs typeface="Times New Roman" panose="02020603050405020304" pitchFamily="18" charset="0"/>
              </a:rPr>
              <a:t>eau</a:t>
            </a:r>
            <a:r>
              <a:rPr lang="fr-FR" sz="5400" dirty="0">
                <a:solidFill>
                  <a:srgbClr val="212529"/>
                </a:solidFill>
                <a:effectLst/>
                <a:latin typeface="Moli"/>
                <a:ea typeface="Times New Roman" panose="02020603050405020304" pitchFamily="18" charset="0"/>
                <a:cs typeface="Times New Roman" panose="02020603050405020304" pitchFamily="18" charset="0"/>
              </a:rPr>
              <a:t> !</a:t>
            </a:r>
            <a:endParaRPr lang="es-EC" sz="5400" dirty="0">
              <a:effectLst/>
              <a:latin typeface="Mol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C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0012518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DEBE5C-487B-4A90-85A1-3BC1BBD83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C19E03-5ED5-4CE0-9128-02BC2C0CAC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48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San</a:t>
            </a:r>
            <a:r>
              <a:rPr lang="fr-FR" sz="4800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fr-FR" sz="4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mentir, si votre </a:t>
            </a:r>
            <a:r>
              <a:rPr lang="fr-FR" sz="48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ramag</a:t>
            </a:r>
            <a:r>
              <a:rPr lang="fr-FR" sz="4800" b="1" u="sng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</a:t>
            </a:r>
            <a:r>
              <a:rPr lang="fr-FR" sz="4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se</a:t>
            </a:r>
            <a:br>
              <a:rPr lang="fr-FR" sz="4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4800" b="1" u="sng" dirty="0" err="1">
                <a:solidFill>
                  <a:srgbClr val="0563C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</a:t>
            </a:r>
            <a:r>
              <a:rPr lang="fr-FR" sz="48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rapporte</a:t>
            </a:r>
            <a:r>
              <a:rPr lang="fr-FR" sz="4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à votr</a:t>
            </a:r>
            <a:r>
              <a:rPr lang="fr-FR" sz="4800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4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plumag</a:t>
            </a:r>
            <a:r>
              <a:rPr lang="fr-FR" sz="4800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4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fr-FR" sz="4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6 Vous êtes le </a:t>
            </a:r>
            <a:r>
              <a:rPr lang="fr-FR" sz="48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Phénix</a:t>
            </a:r>
            <a:r>
              <a:rPr lang="fr-FR" sz="4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des </a:t>
            </a:r>
            <a:r>
              <a:rPr lang="fr-FR" sz="48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hôtes</a:t>
            </a:r>
            <a:r>
              <a:rPr lang="fr-FR" sz="4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de ces bois.</a:t>
            </a:r>
            <a:endParaRPr lang="es-EC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719254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969B85-808E-42D2-9E63-19C1C3AE3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1) La regle </a:t>
            </a:r>
            <a:r>
              <a:rPr lang="es-ES" dirty="0" err="1"/>
              <a:t>d´or</a:t>
            </a: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F8B032-5057-43B1-A1F8-0719DD6817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sz="4800" dirty="0">
              <a:solidFill>
                <a:srgbClr val="FF0000"/>
              </a:solidFill>
            </a:endParaRPr>
          </a:p>
          <a:p>
            <a:endParaRPr lang="es-EC" dirty="0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4BC98D3A-24FC-44D4-B0F3-1217C8FB88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19E2A2E-B87D-4431-8C33-2B57841C5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8"/>
            <a:ext cx="11539575" cy="4351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Gráfico 9" descr="Salpicadura">
            <a:extLst>
              <a:ext uri="{FF2B5EF4-FFF2-40B4-BE49-F238E27FC236}">
                <a16:creationId xmlns:a16="http://schemas.microsoft.com/office/drawing/2014/main" id="{D8308213-6A52-43ED-91CF-439862DE5C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39942" y="3544093"/>
            <a:ext cx="2497931" cy="249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681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9ED1B4-5BCB-4ACB-8C5C-8F2998D6B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1296" y="1626843"/>
            <a:ext cx="10515600" cy="4351338"/>
          </a:xfrm>
        </p:spPr>
        <p:txBody>
          <a:bodyPr>
            <a:normAutofit/>
          </a:bodyPr>
          <a:lstStyle/>
          <a:p>
            <a:r>
              <a:rPr lang="fr-FR" sz="4400" b="0" i="0" dirty="0">
                <a:solidFill>
                  <a:srgbClr val="212529"/>
                </a:solidFill>
                <a:effectLst/>
                <a:latin typeface="Muli"/>
              </a:rPr>
              <a:t>7À ces mots, le Corbeau </a:t>
            </a:r>
            <a:r>
              <a:rPr lang="fr-FR" sz="4400" b="1" i="0" u="none" strike="noStrike" dirty="0">
                <a:solidFill>
                  <a:srgbClr val="0BCCB7"/>
                </a:solidFill>
                <a:effectLst/>
                <a:latin typeface="Muli"/>
                <a:hlinkClick r:id="rId2"/>
              </a:rPr>
              <a:t>ne se sent pas de joie</a:t>
            </a:r>
            <a:r>
              <a:rPr lang="fr-FR" sz="4400" b="0" i="0" dirty="0">
                <a:solidFill>
                  <a:srgbClr val="212529"/>
                </a:solidFill>
                <a:effectLst/>
                <a:latin typeface="Muli"/>
              </a:rPr>
              <a:t> ;</a:t>
            </a:r>
          </a:p>
          <a:p>
            <a:r>
              <a:rPr lang="fr-FR" sz="4400" dirty="0"/>
              <a:t> 8</a:t>
            </a:r>
            <a:r>
              <a:rPr lang="fr-FR" sz="4400" b="0" i="0" dirty="0">
                <a:solidFill>
                  <a:srgbClr val="212529"/>
                </a:solidFill>
                <a:effectLst/>
                <a:latin typeface="Muli"/>
              </a:rPr>
              <a:t>Et pour montrer sa belle voix,</a:t>
            </a:r>
            <a:br>
              <a:rPr lang="fr-FR" sz="4400" dirty="0"/>
            </a:br>
            <a:r>
              <a:rPr lang="fr-FR" sz="4400" b="0" i="0" dirty="0">
                <a:solidFill>
                  <a:srgbClr val="212529"/>
                </a:solidFill>
                <a:effectLst/>
                <a:latin typeface="Muli"/>
              </a:rPr>
              <a:t>Il ouvre un large bec, laisse tomber sa </a:t>
            </a:r>
            <a:r>
              <a:rPr lang="fr-FR" sz="4400" b="1" i="0" u="none" strike="noStrike" dirty="0">
                <a:solidFill>
                  <a:srgbClr val="0BCCB7"/>
                </a:solidFill>
                <a:effectLst/>
                <a:latin typeface="Muli"/>
                <a:hlinkClick r:id="rId2"/>
              </a:rPr>
              <a:t>proie</a:t>
            </a:r>
            <a:r>
              <a:rPr lang="fr-FR" sz="4400" b="0" i="0" dirty="0">
                <a:solidFill>
                  <a:srgbClr val="212529"/>
                </a:solidFill>
                <a:effectLst/>
                <a:latin typeface="Muli"/>
              </a:rPr>
              <a:t>.</a:t>
            </a:r>
            <a:endParaRPr lang="es-EC" sz="4400" dirty="0"/>
          </a:p>
        </p:txBody>
      </p:sp>
    </p:spTree>
    <p:extLst>
      <p:ext uri="{BB962C8B-B14F-4D97-AF65-F5344CB8AC3E}">
        <p14:creationId xmlns:p14="http://schemas.microsoft.com/office/powerpoint/2010/main" val="6738768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9B300DD-E999-4D4D-9D22-55ED43B77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3723653"/>
          </a:xfrm>
        </p:spPr>
        <p:txBody>
          <a:bodyPr>
            <a:normAutofit fontScale="90000"/>
          </a:bodyPr>
          <a:lstStyle/>
          <a:p>
            <a:r>
              <a:rPr lang="fr-FR" b="0" i="0" dirty="0">
                <a:solidFill>
                  <a:srgbClr val="212529"/>
                </a:solidFill>
                <a:effectLst/>
                <a:latin typeface="Muli"/>
              </a:rPr>
              <a:t>9 Le Renard s'en saisit, et dit : </a:t>
            </a:r>
            <a:br>
              <a:rPr lang="fr-FR" b="0" i="0" dirty="0">
                <a:solidFill>
                  <a:srgbClr val="212529"/>
                </a:solidFill>
                <a:effectLst/>
                <a:latin typeface="Muli"/>
              </a:rPr>
            </a:br>
            <a:r>
              <a:rPr lang="fr-FR" b="0" i="0" dirty="0">
                <a:solidFill>
                  <a:srgbClr val="212529"/>
                </a:solidFill>
                <a:effectLst/>
                <a:latin typeface="Muli"/>
              </a:rPr>
              <a:t>10 Mon bon Monsieur,</a:t>
            </a:r>
            <a:br>
              <a:rPr lang="fr-FR" dirty="0"/>
            </a:br>
            <a:r>
              <a:rPr lang="fr-FR" dirty="0"/>
              <a:t>11 </a:t>
            </a:r>
            <a:r>
              <a:rPr lang="fr-FR" b="0" i="0" dirty="0">
                <a:solidFill>
                  <a:srgbClr val="212529"/>
                </a:solidFill>
                <a:effectLst/>
                <a:latin typeface="Muli"/>
              </a:rPr>
              <a:t>Apprenez que tout flatteur</a:t>
            </a:r>
            <a:br>
              <a:rPr lang="fr-FR" dirty="0"/>
            </a:br>
            <a:r>
              <a:rPr lang="fr-FR" b="0" i="0" dirty="0">
                <a:solidFill>
                  <a:srgbClr val="212529"/>
                </a:solidFill>
                <a:effectLst/>
                <a:latin typeface="Muli"/>
              </a:rPr>
              <a:t>Vit aux </a:t>
            </a:r>
            <a:r>
              <a:rPr lang="fr-FR" b="1" i="0" u="none" strike="noStrike" dirty="0">
                <a:solidFill>
                  <a:srgbClr val="0BCCB7"/>
                </a:solidFill>
                <a:effectLst/>
                <a:latin typeface="Muli"/>
                <a:hlinkClick r:id="rId2"/>
              </a:rPr>
              <a:t>dépens</a:t>
            </a:r>
            <a:r>
              <a:rPr lang="fr-FR" b="0" i="0" dirty="0">
                <a:solidFill>
                  <a:srgbClr val="212529"/>
                </a:solidFill>
                <a:effectLst/>
                <a:latin typeface="Muli"/>
              </a:rPr>
              <a:t> de celui qui l'écoute.</a:t>
            </a:r>
            <a:br>
              <a:rPr lang="fr-FR" dirty="0"/>
            </a:br>
            <a:r>
              <a:rPr lang="fr-FR" dirty="0"/>
              <a:t>12 </a:t>
            </a:r>
            <a:r>
              <a:rPr lang="fr-FR" b="0" i="0" dirty="0">
                <a:solidFill>
                  <a:srgbClr val="212529"/>
                </a:solidFill>
                <a:effectLst/>
                <a:latin typeface="Muli"/>
              </a:rPr>
              <a:t>Cette leçon vaut bien un fromage, sans doute.</a:t>
            </a:r>
            <a:endParaRPr lang="es-EC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5804945-B446-4A91-A4C2-B9A8551117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327476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0C3670-C8DF-4C55-A5D9-F597710AF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 i="0" dirty="0">
                <a:solidFill>
                  <a:srgbClr val="212529"/>
                </a:solidFill>
                <a:effectLst/>
                <a:latin typeface="Muli"/>
              </a:rPr>
              <a:t>13Le Corbeau honteux et </a:t>
            </a:r>
            <a:r>
              <a:rPr lang="fr-FR" b="1" i="0" u="none" strike="noStrike" dirty="0">
                <a:solidFill>
                  <a:srgbClr val="0BCCB7"/>
                </a:solidFill>
                <a:effectLst/>
                <a:latin typeface="Muli"/>
                <a:hlinkClick r:id="rId2"/>
              </a:rPr>
              <a:t>confus</a:t>
            </a:r>
            <a:br>
              <a:rPr lang="fr-FR" dirty="0"/>
            </a:br>
            <a:r>
              <a:rPr lang="fr-FR" b="0" i="0" dirty="0">
                <a:solidFill>
                  <a:srgbClr val="212529"/>
                </a:solidFill>
                <a:effectLst/>
                <a:latin typeface="Muli"/>
              </a:rPr>
              <a:t>Jura, mais un peu tard,</a:t>
            </a:r>
            <a:br>
              <a:rPr lang="fr-FR" b="0" i="0" dirty="0">
                <a:solidFill>
                  <a:srgbClr val="212529"/>
                </a:solidFill>
                <a:effectLst/>
                <a:latin typeface="Muli"/>
              </a:rPr>
            </a:br>
            <a:r>
              <a:rPr lang="fr-FR" b="0" i="0" dirty="0">
                <a:solidFill>
                  <a:srgbClr val="212529"/>
                </a:solidFill>
                <a:effectLst/>
                <a:latin typeface="Muli"/>
              </a:rPr>
              <a:t>14 qu'on ne l'y prendrait plus</a:t>
            </a:r>
            <a:endParaRPr lang="es-EC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679E7F9-883F-4340-B75A-7FE424DE81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994286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4E1AF6D-BD61-4084-82EE-33CD81C49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Tema para próxima semana</a:t>
            </a:r>
            <a:endParaRPr lang="es-EC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340FA56-7C15-492E-B1ED-2181AB827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/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Dinero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Comunicación5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Sentimientos3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Como conquistar1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9701570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273488-25C6-418F-A7BD-F5CEDB585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Les nombres</a:t>
            </a:r>
            <a:endParaRPr lang="es-EC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9A3BCC2-1765-4D7B-8D84-915FF25AE1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80814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156676-19D4-485B-8DB6-FEEC40E77A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6469" y="1122362"/>
            <a:ext cx="11246357" cy="3160701"/>
          </a:xfrm>
        </p:spPr>
        <p:txBody>
          <a:bodyPr/>
          <a:lstStyle/>
          <a:p>
            <a:endParaRPr lang="es-EC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0095554-AA15-4645-9196-38573718F8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2050" name="Picture 2" descr="Les nombres | Blog didáctico">
            <a:extLst>
              <a:ext uri="{FF2B5EF4-FFF2-40B4-BE49-F238E27FC236}">
                <a16:creationId xmlns:a16="http://schemas.microsoft.com/office/drawing/2014/main" id="{8ED6F4E1-3C60-4065-8137-508603E5F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76" y="1347788"/>
            <a:ext cx="11714724" cy="572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4506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E4D628-3DBB-41A2-8711-F694CAE5B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1785" y="1759351"/>
            <a:ext cx="12593257" cy="2803124"/>
          </a:xfrm>
        </p:spPr>
        <p:txBody>
          <a:bodyPr/>
          <a:lstStyle/>
          <a:p>
            <a:endParaRPr lang="es-EC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9C687E-6B46-44D9-8A02-7046CE57E8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1026" name="Picture 2" descr="Monsieur Valdes: Les nombres de 0 - 100">
            <a:extLst>
              <a:ext uri="{FF2B5EF4-FFF2-40B4-BE49-F238E27FC236}">
                <a16:creationId xmlns:a16="http://schemas.microsoft.com/office/drawing/2014/main" id="{49B282CA-C652-460A-9257-9BB82ED06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748" y="-556718"/>
            <a:ext cx="6308035" cy="741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492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A7D860-CE8C-439B-BE3B-EB0689F00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BD6F29-F0F9-4D2E-9002-9348C916B7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0000" dirty="0" err="1"/>
              <a:t>Jam</a:t>
            </a:r>
            <a:r>
              <a:rPr lang="es-ES" sz="20000" dirty="0" err="1">
                <a:solidFill>
                  <a:schemeClr val="accent6">
                    <a:lumMod val="75000"/>
                  </a:schemeClr>
                </a:solidFill>
              </a:rPr>
              <a:t>ai</a:t>
            </a:r>
            <a:r>
              <a:rPr lang="es-ES" sz="20000" dirty="0" err="1"/>
              <a:t>s</a:t>
            </a:r>
            <a:r>
              <a:rPr lang="es-ES" sz="20000" dirty="0"/>
              <a:t>!</a:t>
            </a:r>
            <a:endParaRPr lang="es-EC" sz="20000" dirty="0"/>
          </a:p>
        </p:txBody>
      </p:sp>
    </p:spTree>
    <p:extLst>
      <p:ext uri="{BB962C8B-B14F-4D97-AF65-F5344CB8AC3E}">
        <p14:creationId xmlns:p14="http://schemas.microsoft.com/office/powerpoint/2010/main" val="1744186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2C845C-4CE2-4FD3-A4D8-2366FA8C2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Les </a:t>
            </a:r>
            <a:r>
              <a:rPr lang="es-ES" dirty="0" err="1"/>
              <a:t>voyalles</a:t>
            </a:r>
            <a:r>
              <a:rPr lang="es-ES" dirty="0"/>
              <a:t> </a:t>
            </a:r>
            <a:r>
              <a:rPr lang="es-ES" dirty="0" err="1"/>
              <a:t>combinées</a:t>
            </a: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5BECDE-1FB6-4B83-B337-742A8B8214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600" dirty="0" err="1">
                <a:highlight>
                  <a:srgbClr val="FFFF00"/>
                </a:highlight>
              </a:rPr>
              <a:t>Ai</a:t>
            </a:r>
            <a:endParaRPr lang="es-ES" sz="3600" dirty="0">
              <a:highlight>
                <a:srgbClr val="FFFF00"/>
              </a:highlight>
            </a:endParaRPr>
          </a:p>
          <a:p>
            <a:r>
              <a:rPr lang="es-ES" sz="3600" dirty="0"/>
              <a:t>Ei</a:t>
            </a:r>
          </a:p>
          <a:p>
            <a:r>
              <a:rPr lang="es-ES" sz="3600" dirty="0" err="1"/>
              <a:t>Oi</a:t>
            </a:r>
            <a:endParaRPr lang="es-ES" sz="3600" dirty="0"/>
          </a:p>
          <a:p>
            <a:r>
              <a:rPr lang="es-ES" sz="3600" dirty="0" err="1"/>
              <a:t>Ou</a:t>
            </a:r>
            <a:endParaRPr lang="es-ES" sz="3600" dirty="0"/>
          </a:p>
          <a:p>
            <a:r>
              <a:rPr lang="es-ES" sz="3600" dirty="0"/>
              <a:t>Au</a:t>
            </a:r>
          </a:p>
          <a:p>
            <a:r>
              <a:rPr lang="es-ES" sz="3600" dirty="0"/>
              <a:t>Eu</a:t>
            </a:r>
          </a:p>
          <a:p>
            <a:r>
              <a:rPr lang="es-ES" sz="3600" dirty="0"/>
              <a:t>Eau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988531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0F4A3E-8F73-4551-88F9-2A3438897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</a:t>
            </a:r>
            <a:r>
              <a:rPr lang="fr-FR" dirty="0" err="1"/>
              <a:t>a+i</a:t>
            </a:r>
            <a:r>
              <a:rPr lang="fr-FR" dirty="0"/>
              <a:t> :e                           </a:t>
            </a: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6DD0F5-D59C-416B-9C3C-292967C31A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Laine</a:t>
            </a:r>
          </a:p>
          <a:p>
            <a:r>
              <a:rPr lang="fr-FR" dirty="0"/>
              <a:t>Extraordinaire</a:t>
            </a:r>
          </a:p>
          <a:p>
            <a:r>
              <a:rPr lang="fr-FR" dirty="0"/>
              <a:t>Air</a:t>
            </a:r>
          </a:p>
          <a:p>
            <a:r>
              <a:rPr lang="fr-FR" dirty="0"/>
              <a:t>Français</a:t>
            </a:r>
          </a:p>
          <a:p>
            <a:r>
              <a:rPr lang="fr-FR" dirty="0"/>
              <a:t>Chaine</a:t>
            </a:r>
          </a:p>
          <a:p>
            <a:r>
              <a:rPr lang="fr-FR" dirty="0"/>
              <a:t>J´ai </a:t>
            </a:r>
          </a:p>
        </p:txBody>
      </p:sp>
    </p:spTree>
    <p:extLst>
      <p:ext uri="{BB962C8B-B14F-4D97-AF65-F5344CB8AC3E}">
        <p14:creationId xmlns:p14="http://schemas.microsoft.com/office/powerpoint/2010/main" val="2260383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CD67FE-E773-4D54-8CBD-331F111EB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5400" dirty="0" err="1"/>
              <a:t>O+i</a:t>
            </a:r>
            <a:r>
              <a:rPr lang="es-ES" sz="5400" dirty="0"/>
              <a:t>: </a:t>
            </a:r>
            <a:r>
              <a:rPr lang="es-ES" sz="5400" dirty="0" err="1"/>
              <a:t>ua</a:t>
            </a:r>
            <a:endParaRPr lang="es-EC" sz="54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0AEADF-F336-4EF8-A522-9357655D3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4400" dirty="0"/>
              <a:t>choix 			 poids                             loisir </a:t>
            </a:r>
          </a:p>
          <a:p>
            <a:r>
              <a:rPr lang="fr-FR" sz="4400" dirty="0"/>
              <a:t>Fois				Toit 			asseoir </a:t>
            </a:r>
          </a:p>
          <a:p>
            <a:r>
              <a:rPr lang="fr-FR" sz="4400" dirty="0"/>
              <a:t>Quoi			 boisson 		toilette </a:t>
            </a:r>
          </a:p>
          <a:p>
            <a:r>
              <a:rPr lang="fr-FR" sz="4400" dirty="0"/>
              <a:t>moins 			Oui 			Louis </a:t>
            </a:r>
          </a:p>
          <a:p>
            <a:r>
              <a:rPr lang="fr-FR" sz="4400" dirty="0"/>
              <a:t>Joie				foire			foi</a:t>
            </a:r>
            <a:endParaRPr lang="es-EC" sz="4400" dirty="0"/>
          </a:p>
        </p:txBody>
      </p:sp>
    </p:spTree>
    <p:extLst>
      <p:ext uri="{BB962C8B-B14F-4D97-AF65-F5344CB8AC3E}">
        <p14:creationId xmlns:p14="http://schemas.microsoft.com/office/powerpoint/2010/main" val="2672217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79EF3F-A765-4CEF-BC2F-88B6C900A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E+u</a:t>
            </a:r>
            <a:r>
              <a:rPr lang="fr-FR" dirty="0"/>
              <a:t>: u</a:t>
            </a:r>
            <a:br>
              <a:rPr lang="fr-FR" dirty="0"/>
            </a:b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C1F09E-0126-47B5-BEA5-81D1FBF076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/>
              <a:t>Feu</a:t>
            </a:r>
            <a:endParaRPr lang="es-ES" dirty="0"/>
          </a:p>
          <a:p>
            <a:r>
              <a:rPr lang="es-ES" dirty="0"/>
              <a:t> </a:t>
            </a:r>
            <a:r>
              <a:rPr lang="es-ES" dirty="0" err="1"/>
              <a:t>heure</a:t>
            </a:r>
            <a:r>
              <a:rPr lang="es-ES" dirty="0"/>
              <a:t> </a:t>
            </a:r>
          </a:p>
          <a:p>
            <a:r>
              <a:rPr lang="es-ES" dirty="0" err="1"/>
              <a:t>peur</a:t>
            </a:r>
            <a:r>
              <a:rPr lang="es-ES" dirty="0"/>
              <a:t> </a:t>
            </a:r>
          </a:p>
          <a:p>
            <a:r>
              <a:rPr lang="es-ES" dirty="0" err="1"/>
              <a:t>fleur</a:t>
            </a:r>
            <a:r>
              <a:rPr lang="es-ES" dirty="0"/>
              <a:t> </a:t>
            </a:r>
          </a:p>
          <a:p>
            <a:r>
              <a:rPr lang="es-ES" dirty="0" err="1"/>
              <a:t>Deux</a:t>
            </a:r>
            <a:r>
              <a:rPr lang="es-ES" dirty="0"/>
              <a:t> 2</a:t>
            </a:r>
          </a:p>
          <a:p>
            <a:r>
              <a:rPr lang="es-ES" dirty="0" err="1"/>
              <a:t>Jeudi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75119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28D4CD-5285-46EB-BE9F-66E4AFC53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E+i</a:t>
            </a:r>
            <a:r>
              <a:rPr lang="es-ES" dirty="0"/>
              <a:t> : e </a:t>
            </a:r>
            <a:r>
              <a:rPr lang="es-ES" dirty="0">
                <a:sym typeface="Wingdings" panose="05000000000000000000" pitchFamily="2" charset="2"/>
              </a:rPr>
              <a:t></a:t>
            </a: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CBA9D2-6FF5-4ADF-B4A0-EA92FAED3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/>
              <a:t>Peigne</a:t>
            </a:r>
            <a:endParaRPr lang="es-ES" dirty="0"/>
          </a:p>
          <a:p>
            <a:r>
              <a:rPr lang="es-ES" dirty="0"/>
              <a:t>Reine</a:t>
            </a:r>
          </a:p>
          <a:p>
            <a:r>
              <a:rPr lang="es-ES" dirty="0" err="1"/>
              <a:t>Baleine</a:t>
            </a:r>
            <a:endParaRPr lang="es-ES" dirty="0"/>
          </a:p>
          <a:p>
            <a:r>
              <a:rPr lang="es-ES" dirty="0" err="1"/>
              <a:t>Neige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24285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ED8BCD-7D30-4457-9A85-F5C8E704A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A+u</a:t>
            </a:r>
            <a:r>
              <a:rPr lang="es-ES" dirty="0"/>
              <a:t>: o</a:t>
            </a: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FC7D33-C72D-439B-9C88-57325C5FDA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/>
              <a:t>Muvais</a:t>
            </a:r>
            <a:endParaRPr lang="es-ES" dirty="0"/>
          </a:p>
          <a:p>
            <a:r>
              <a:rPr lang="es-ES" dirty="0" err="1"/>
              <a:t>Pauvre</a:t>
            </a:r>
            <a:endParaRPr lang="es-ES" dirty="0"/>
          </a:p>
          <a:p>
            <a:r>
              <a:rPr lang="es-ES" dirty="0"/>
              <a:t>Au</a:t>
            </a:r>
          </a:p>
          <a:p>
            <a:r>
              <a:rPr lang="es-ES" dirty="0" err="1"/>
              <a:t>Aussi</a:t>
            </a:r>
            <a:endParaRPr lang="es-ES" dirty="0"/>
          </a:p>
          <a:p>
            <a:r>
              <a:rPr lang="es-ES" dirty="0" err="1"/>
              <a:t>Faute</a:t>
            </a:r>
            <a:endParaRPr lang="es-ES" dirty="0"/>
          </a:p>
          <a:p>
            <a:r>
              <a:rPr lang="es-ES" dirty="0" err="1"/>
              <a:t>Saute</a:t>
            </a:r>
            <a:endParaRPr lang="es-ES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2805868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3451</TotalTime>
  <Words>476</Words>
  <Application>Microsoft Office PowerPoint</Application>
  <PresentationFormat>Panorámica</PresentationFormat>
  <Paragraphs>93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Mali</vt:lpstr>
      <vt:lpstr>Moli</vt:lpstr>
      <vt:lpstr>Muli</vt:lpstr>
      <vt:lpstr>Tema de Office</vt:lpstr>
      <vt:lpstr>Para leer en francés:</vt:lpstr>
      <vt:lpstr>1) La regle d´or</vt:lpstr>
      <vt:lpstr>Presentación de PowerPoint</vt:lpstr>
      <vt:lpstr>Les voyalles combinées</vt:lpstr>
      <vt:lpstr> a+i :e                           </vt:lpstr>
      <vt:lpstr>O+i: ua</vt:lpstr>
      <vt:lpstr>E+u: u </vt:lpstr>
      <vt:lpstr>E+i : e </vt:lpstr>
      <vt:lpstr>A+u: o</vt:lpstr>
      <vt:lpstr>Eau: o </vt:lpstr>
      <vt:lpstr>3)  La A Nasal</vt:lpstr>
      <vt:lpstr>3) La O nasal </vt:lpstr>
      <vt:lpstr>Exercise:</vt:lpstr>
      <vt:lpstr>Le Corbeau et le Renard</vt:lpstr>
      <vt:lpstr>1 Maître Corbeau, sur un arbre perché, Tenait en son bec un fromage.</vt:lpstr>
      <vt:lpstr>2 Maître Renard, par l'odeur alléché,   Lui tint à peu près ce langage :  </vt:lpstr>
      <vt:lpstr>3Et bonjour, Monsieur du Corbeau!</vt:lpstr>
      <vt:lpstr>Presentación de PowerPoint</vt:lpstr>
      <vt:lpstr>Presentación de PowerPoint</vt:lpstr>
      <vt:lpstr>Presentación de PowerPoint</vt:lpstr>
      <vt:lpstr>9 Le Renard s'en saisit, et dit :  10 Mon bon Monsieur, 11 Apprenez que tout flatteur Vit aux dépens de celui qui l'écoute. 12 Cette leçon vaut bien un fromage, sans doute.</vt:lpstr>
      <vt:lpstr>13Le Corbeau honteux et confus Jura, mais un peu tard, 14 qu'on ne l'y prendrait plus</vt:lpstr>
      <vt:lpstr>Tema para próxima semana</vt:lpstr>
      <vt:lpstr>Les nombres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 leer en francés:</dc:title>
  <dc:creator>Granja</dc:creator>
  <cp:lastModifiedBy>Granja</cp:lastModifiedBy>
  <cp:revision>9</cp:revision>
  <dcterms:created xsi:type="dcterms:W3CDTF">2021-10-12T19:23:42Z</dcterms:created>
  <dcterms:modified xsi:type="dcterms:W3CDTF">2021-12-09T19:24:00Z</dcterms:modified>
</cp:coreProperties>
</file>