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Corben"/>
      <p:regular r:id="rId17"/>
    </p:embeddedFont>
    <p:embeddedFont>
      <p:font typeface="Corben"/>
      <p:regular r:id="rId18"/>
    </p:embeddedFont>
    <p:embeddedFont>
      <p:font typeface="Nobile"/>
      <p:regular r:id="rId19"/>
    </p:embeddedFont>
    <p:embeddedFont>
      <p:font typeface="Nobile"/>
      <p:regular r:id="rId20"/>
    </p:embeddedFont>
    <p:embeddedFont>
      <p:font typeface="Nobile"/>
      <p:regular r:id="rId21"/>
    </p:embeddedFont>
    <p:embeddedFont>
      <p:font typeface="Nobile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svg"/><Relationship Id="rId4" Type="http://schemas.openxmlformats.org/officeDocument/2006/relationships/image" Target="../media/image-2-4.png"/><Relationship Id="rId5" Type="http://schemas.openxmlformats.org/officeDocument/2006/relationships/image" Target="../media/image-2-5.svg"/><Relationship Id="rId6" Type="http://schemas.openxmlformats.org/officeDocument/2006/relationships/image" Target="../media/image-2-6.png"/><Relationship Id="rId7" Type="http://schemas.openxmlformats.org/officeDocument/2006/relationships/image" Target="../media/image-2-7.svg"/><Relationship Id="rId8" Type="http://schemas.openxmlformats.org/officeDocument/2006/relationships/slideLayout" Target="../slideLayouts/slideLayout3.xml"/><Relationship Id="rId9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svg"/><Relationship Id="rId4" Type="http://schemas.openxmlformats.org/officeDocument/2006/relationships/image" Target="../media/image-4-4.png"/><Relationship Id="rId5" Type="http://schemas.openxmlformats.org/officeDocument/2006/relationships/image" Target="../media/image-4-5.svg"/><Relationship Id="rId6" Type="http://schemas.openxmlformats.org/officeDocument/2006/relationships/image" Target="../media/image-4-6.png"/><Relationship Id="rId7" Type="http://schemas.openxmlformats.org/officeDocument/2006/relationships/image" Target="../media/image-4-7.svg"/><Relationship Id="rId8" Type="http://schemas.openxmlformats.org/officeDocument/2006/relationships/slideLayout" Target="../slideLayouts/slideLayout5.xml"/><Relationship Id="rId9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slideLayout" Target="../slideLayouts/slideLayout9.xml"/><Relationship Id="rId6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slideLayout" Target="../slideLayouts/slideLayout10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5442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Biomoléculas: Los Bloques Fundamentales de la Vida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81214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Descubre los componentes químicos que hacen posible la existencia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97322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La Vida en Moléculas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022163"/>
            <a:ext cx="3664744" cy="1685092"/>
          </a:xfrm>
          <a:prstGeom prst="roundRect">
            <a:avLst>
              <a:gd name="adj" fmla="val 5654"/>
            </a:avLst>
          </a:prstGeom>
          <a:solidFill>
            <a:srgbClr val="4967E9"/>
          </a:solidFill>
          <a:ln w="7620">
            <a:solidFill>
              <a:srgbClr val="6280F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32565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Estructura y función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3747016"/>
            <a:ext cx="31958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Biomoléculas esenciales para todos los seres vivos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348" y="3022163"/>
            <a:ext cx="3664863" cy="1685092"/>
          </a:xfrm>
          <a:prstGeom prst="roundRect">
            <a:avLst>
              <a:gd name="adj" fmla="val 5654"/>
            </a:avLst>
          </a:prstGeom>
          <a:solidFill>
            <a:srgbClr val="4967E9"/>
          </a:solidFill>
          <a:ln w="7620">
            <a:solidFill>
              <a:srgbClr val="6280F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19782" y="3256598"/>
            <a:ext cx="310074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Comprensión científica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9782" y="3747016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Entender la vida a nivel molecular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4934069"/>
            <a:ext cx="7556421" cy="1322189"/>
          </a:xfrm>
          <a:prstGeom prst="roundRect">
            <a:avLst>
              <a:gd name="adj" fmla="val 7205"/>
            </a:avLst>
          </a:prstGeom>
          <a:solidFill>
            <a:srgbClr val="4967E9"/>
          </a:solidFill>
          <a:ln w="7620">
            <a:solidFill>
              <a:srgbClr val="6280F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28224" y="51685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Avance tecnológico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8224" y="5658922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Inspiración para descubrir las maravillas de la química de la vida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84515"/>
            <a:ext cx="714506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¿Qué son las Biomoléculas?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1933456"/>
            <a:ext cx="3664744" cy="2955250"/>
          </a:xfrm>
          <a:prstGeom prst="roundRect">
            <a:avLst>
              <a:gd name="adj" fmla="val 3224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514624" y="216789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967E9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01790" y="2354937"/>
            <a:ext cx="306110" cy="30611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514624" y="3075146"/>
            <a:ext cx="299037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Esenciales para la vida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6514624" y="3565565"/>
            <a:ext cx="319587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Moléculas que forman y mantienen todos los seres vivos</a:t>
            </a:r>
            <a:endParaRPr lang="en-US" sz="1750" dirty="0"/>
          </a:p>
        </p:txBody>
      </p:sp>
      <p:sp>
        <p:nvSpPr>
          <p:cNvPr id="9" name="Shape 5"/>
          <p:cNvSpPr/>
          <p:nvPr/>
        </p:nvSpPr>
        <p:spPr>
          <a:xfrm>
            <a:off x="10171748" y="1933456"/>
            <a:ext cx="3664863" cy="2955250"/>
          </a:xfrm>
          <a:prstGeom prst="roundRect">
            <a:avLst>
              <a:gd name="adj" fmla="val 3224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10406182" y="216789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967E9"/>
          </a:solidFill>
          <a:ln/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93348" y="2354937"/>
            <a:ext cx="306110" cy="30611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0406182" y="3075146"/>
            <a:ext cx="294060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Elementos principales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10406182" y="3565565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Carbono, hidrógeno, oxígeno, nitrógeno y fósforo</a:t>
            </a:r>
            <a:endParaRPr lang="en-US" sz="1750" dirty="0"/>
          </a:p>
        </p:txBody>
      </p:sp>
      <p:sp>
        <p:nvSpPr>
          <p:cNvPr id="14" name="Shape 9"/>
          <p:cNvSpPr/>
          <p:nvPr/>
        </p:nvSpPr>
        <p:spPr>
          <a:xfrm>
            <a:off x="6280190" y="5115520"/>
            <a:ext cx="7556421" cy="2229445"/>
          </a:xfrm>
          <a:prstGeom prst="roundRect">
            <a:avLst>
              <a:gd name="adj" fmla="val 4273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6514624" y="5349954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967E9"/>
          </a:solidFill>
          <a:ln/>
        </p:spPr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01790" y="5537002"/>
            <a:ext cx="306110" cy="30611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6514624" y="62572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Cuatro grupos</a:t>
            </a:r>
            <a:endParaRPr lang="en-US" sz="2200" dirty="0"/>
          </a:p>
        </p:txBody>
      </p:sp>
      <p:sp>
        <p:nvSpPr>
          <p:cNvPr id="18" name="Text 12"/>
          <p:cNvSpPr/>
          <p:nvPr/>
        </p:nvSpPr>
        <p:spPr>
          <a:xfrm>
            <a:off x="6514624" y="6747629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Carbohidratos, lípidos, proteínas y ácidos nucleicos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3342"/>
            <a:ext cx="1162883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Carbohidratos: La Fuente Rápida de Energía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96953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Estructura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550682"/>
            <a:ext cx="4205168" cy="12472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Monosacáridos: glucosa, fructosa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Disacáridos: sacarosa, lactosa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Polisacáridos: almidón, glucógeno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50247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Función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93790" y="5605939"/>
            <a:ext cx="420516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Energía inmediata y almacenamiento energético</a:t>
            </a:r>
            <a:endParaRPr lang="en-US" sz="175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59981" y="2327434"/>
            <a:ext cx="8284131" cy="462367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0233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Lípidos: Energía y Protección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80190" y="3260050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130653" y="32600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Hidrofóbicos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130653" y="3750469"/>
            <a:ext cx="670595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Insolubles en agua, incluyen grasas, aceites y ceras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80190" y="4566999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130653" y="45669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Almacenamiento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130653" y="5057418"/>
            <a:ext cx="670595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Energía a largo plazo en organismos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80190" y="5873948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130653" y="58739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Membranas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130653" y="6364367"/>
            <a:ext cx="670595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Fosfolípidos forman las membranas celulares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38838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Proteínas: Los Constructores Celulares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146108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Corben Light" pitchFamily="34" charset="0"/>
                <a:ea typeface="Corben Light" pitchFamily="34" charset="-122"/>
                <a:cs typeface="Corben Light" pitchFamily="34" charset="-120"/>
              </a:rPr>
              <a:t>01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3501152"/>
            <a:ext cx="3664744" cy="30480"/>
          </a:xfrm>
          <a:prstGeom prst="rect">
            <a:avLst/>
          </a:prstGeom>
          <a:solidFill>
            <a:srgbClr val="4967E9"/>
          </a:solidFill>
          <a:ln/>
        </p:spPr>
      </p:sp>
      <p:sp>
        <p:nvSpPr>
          <p:cNvPr id="6" name="Text 3"/>
          <p:cNvSpPr/>
          <p:nvPr/>
        </p:nvSpPr>
        <p:spPr>
          <a:xfrm>
            <a:off x="793790" y="367545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Aminoácidos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93790" y="4165878"/>
            <a:ext cx="366474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Cadenas unidas por enlaces peptídicos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4685348" y="3146108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Corben Light" pitchFamily="34" charset="0"/>
                <a:ea typeface="Corben Light" pitchFamily="34" charset="-122"/>
                <a:cs typeface="Corben Light" pitchFamily="34" charset="-120"/>
              </a:rPr>
              <a:t>02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4685348" y="3501152"/>
            <a:ext cx="3664863" cy="30480"/>
          </a:xfrm>
          <a:prstGeom prst="rect">
            <a:avLst/>
          </a:prstGeom>
          <a:solidFill>
            <a:srgbClr val="4967E9"/>
          </a:solidFill>
          <a:ln/>
        </p:spPr>
      </p:sp>
      <p:sp>
        <p:nvSpPr>
          <p:cNvPr id="10" name="Text 7"/>
          <p:cNvSpPr/>
          <p:nvPr/>
        </p:nvSpPr>
        <p:spPr>
          <a:xfrm>
            <a:off x="4685348" y="367545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Estructura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4685348" y="4165878"/>
            <a:ext cx="36648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Primaria, secundaria, terciaria, cuaternaria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793790" y="5288518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Corben Light" pitchFamily="34" charset="0"/>
                <a:ea typeface="Corben Light" pitchFamily="34" charset="-122"/>
                <a:cs typeface="Corben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793790" y="5643563"/>
            <a:ext cx="7556421" cy="30480"/>
          </a:xfrm>
          <a:prstGeom prst="rect">
            <a:avLst/>
          </a:prstGeom>
          <a:solidFill>
            <a:srgbClr val="4967E9"/>
          </a:solidFill>
          <a:ln/>
        </p:spPr>
      </p:sp>
      <p:sp>
        <p:nvSpPr>
          <p:cNvPr id="14" name="Text 11"/>
          <p:cNvSpPr/>
          <p:nvPr/>
        </p:nvSpPr>
        <p:spPr>
          <a:xfrm>
            <a:off x="793790" y="581787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Funciones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793790" y="630828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Estructura, enzimas, transporte, defensa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3342"/>
            <a:ext cx="1160121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Ácidos Nucleicos: La Información de la Vida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4344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ADN y ARN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015621"/>
            <a:ext cx="420516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Nucleótidos: base + azúcar + fosfato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6053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Bases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93790" y="5186482"/>
            <a:ext cx="4205168" cy="8051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Adenina, guanina, citosina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Timina (ADN), uracilo (ARN)</a:t>
            </a:r>
            <a:endParaRPr lang="en-US" sz="175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59981" y="2327434"/>
            <a:ext cx="8284131" cy="462367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311593"/>
            <a:ext cx="606242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El Agua: El Medio Vital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360533"/>
            <a:ext cx="7556421" cy="1367909"/>
          </a:xfrm>
          <a:prstGeom prst="roundRect">
            <a:avLst>
              <a:gd name="adj" fmla="val 10695"/>
            </a:avLst>
          </a:prstGeom>
          <a:solidFill>
            <a:srgbClr val="F9F9FF">
              <a:alpha val="95000"/>
            </a:srgbClr>
          </a:solidFill>
          <a:ln w="30480">
            <a:solidFill>
              <a:srgbClr val="4967E9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49710" y="2360533"/>
            <a:ext cx="121920" cy="1367909"/>
          </a:xfrm>
          <a:prstGeom prst="roundRect">
            <a:avLst>
              <a:gd name="adj" fmla="val 78139"/>
            </a:avLst>
          </a:prstGeom>
          <a:solidFill>
            <a:srgbClr val="4967E9"/>
          </a:solidFill>
          <a:ln/>
        </p:spPr>
      </p:sp>
      <p:sp>
        <p:nvSpPr>
          <p:cNvPr id="6" name="Text 3"/>
          <p:cNvSpPr/>
          <p:nvPr/>
        </p:nvSpPr>
        <p:spPr>
          <a:xfrm>
            <a:off x="6628924" y="26178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Solvente universal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628924" y="3108246"/>
            <a:ext cx="69503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Reacciones biológicas ocurren en medio acuoso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6280190" y="3955256"/>
            <a:ext cx="7556421" cy="1367909"/>
          </a:xfrm>
          <a:prstGeom prst="roundRect">
            <a:avLst>
              <a:gd name="adj" fmla="val 10695"/>
            </a:avLst>
          </a:prstGeom>
          <a:solidFill>
            <a:srgbClr val="F9F9FF">
              <a:alpha val="95000"/>
            </a:srgbClr>
          </a:solidFill>
          <a:ln w="30480">
            <a:solidFill>
              <a:srgbClr val="4967E9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249710" y="3955256"/>
            <a:ext cx="121920" cy="1367909"/>
          </a:xfrm>
          <a:prstGeom prst="roundRect">
            <a:avLst>
              <a:gd name="adj" fmla="val 78139"/>
            </a:avLst>
          </a:prstGeom>
          <a:solidFill>
            <a:srgbClr val="4967E9"/>
          </a:solidFill>
          <a:ln/>
        </p:spPr>
      </p:sp>
      <p:sp>
        <p:nvSpPr>
          <p:cNvPr id="10" name="Text 7"/>
          <p:cNvSpPr/>
          <p:nvPr/>
        </p:nvSpPr>
        <p:spPr>
          <a:xfrm>
            <a:off x="6628924" y="42125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Polaridad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6628924" y="4702969"/>
            <a:ext cx="69503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Forma puentes de hidrógeno con biomoléculas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6280190" y="5549979"/>
            <a:ext cx="7556421" cy="1367909"/>
          </a:xfrm>
          <a:prstGeom prst="roundRect">
            <a:avLst>
              <a:gd name="adj" fmla="val 10695"/>
            </a:avLst>
          </a:prstGeom>
          <a:solidFill>
            <a:srgbClr val="F9F9FF">
              <a:alpha val="95000"/>
            </a:srgbClr>
          </a:solidFill>
          <a:ln w="30480">
            <a:solidFill>
              <a:srgbClr val="4967E9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6249710" y="5549979"/>
            <a:ext cx="121920" cy="1367909"/>
          </a:xfrm>
          <a:prstGeom prst="roundRect">
            <a:avLst>
              <a:gd name="adj" fmla="val 78139"/>
            </a:avLst>
          </a:prstGeom>
          <a:solidFill>
            <a:srgbClr val="4967E9"/>
          </a:solidFill>
          <a:ln/>
        </p:spPr>
      </p:sp>
      <p:sp>
        <p:nvSpPr>
          <p:cNvPr id="14" name="Text 11"/>
          <p:cNvSpPr/>
          <p:nvPr/>
        </p:nvSpPr>
        <p:spPr>
          <a:xfrm>
            <a:off x="6628924" y="5807273"/>
            <a:ext cx="284833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Facilita interacciones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6628924" y="6297692"/>
            <a:ext cx="69503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Fundamental para estructura y función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9455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Interacciones y Ensamble Molecular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0" y="2952274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41074" y="31790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Enlaces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641074" y="3669506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Puentes de hidrógeno y fuerzas de Van der Waals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90" y="4313158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41074" y="45399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Estructuras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641074" y="5030391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Formación de complejos funcionales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5674042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41074" y="59008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Ensamble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641074" y="6391275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Membranas, plegamiento proteico, ácidos nucleicos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59148"/>
            <a:ext cx="977681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Importancia Biológica y Aplicaciones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921556"/>
            <a:ext cx="2411968" cy="241196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61701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Medicina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6107430"/>
            <a:ext cx="41586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Enzimas para tratamientos y terapias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893" y="2921556"/>
            <a:ext cx="2411968" cy="241196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561701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Biotecnología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6107430"/>
            <a:ext cx="41586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Ingeniería genética y mejoramiento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995" y="2921556"/>
            <a:ext cx="2411968" cy="241196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561701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Alimentación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6107430"/>
            <a:ext cx="41586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Proteínas funcionales y nutrición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2026-03-06T02:24:00Z</dcterms:created>
  <dcterms:modified xsi:type="dcterms:W3CDTF">2026-03-06T02:24:00Z</dcterms:modified>
</cp:coreProperties>
</file>