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Anton"/>
      <p:regular r:id="rId17"/>
    </p:embeddedFont>
    <p:embeddedFont>
      <p:font typeface="Anton"/>
      <p:regular r:id="rId18"/>
    </p:embeddedFont>
    <p:embeddedFont>
      <p:font typeface="Fira Sans"/>
      <p:regular r:id="rId19"/>
    </p:embeddedFont>
    <p:embeddedFont>
      <p:font typeface="Fira Sans"/>
      <p:regular r:id="rId20"/>
    </p:embeddedFont>
    <p:embeddedFont>
      <p:font typeface="Fira Sans"/>
      <p:regular r:id="rId21"/>
    </p:embeddedFont>
    <p:embeddedFont>
      <p:font typeface="Fira Sans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121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121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121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121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121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121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121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121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121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121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slideLayout" Target="../slideLayouts/slideLayout11.xml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image" Target="../media/image-5-6.png"/><Relationship Id="rId7" Type="http://schemas.openxmlformats.org/officeDocument/2006/relationships/image" Target="../media/image-5-7.png"/><Relationship Id="rId8" Type="http://schemas.openxmlformats.org/officeDocument/2006/relationships/image" Target="../media/image-5-8.png"/><Relationship Id="rId9" Type="http://schemas.openxmlformats.org/officeDocument/2006/relationships/image" Target="../media/image-5-9.png"/><Relationship Id="rId10" Type="http://schemas.openxmlformats.org/officeDocument/2006/relationships/slideLayout" Target="../slideLayouts/slideLayout6.xml"/><Relationship Id="rId11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svg"/><Relationship Id="rId3" Type="http://schemas.openxmlformats.org/officeDocument/2006/relationships/image" Target="../media/image-6-3.png"/><Relationship Id="rId4" Type="http://schemas.openxmlformats.org/officeDocument/2006/relationships/image" Target="../media/image-6-4.svg"/><Relationship Id="rId5" Type="http://schemas.openxmlformats.org/officeDocument/2006/relationships/image" Target="../media/image-6-5.png"/><Relationship Id="rId6" Type="http://schemas.openxmlformats.org/officeDocument/2006/relationships/image" Target="../media/image-6-6.svg"/><Relationship Id="rId7" Type="http://schemas.openxmlformats.org/officeDocument/2006/relationships/image" Target="../media/image-6-7.png"/><Relationship Id="rId8" Type="http://schemas.openxmlformats.org/officeDocument/2006/relationships/image" Target="../media/image-6-8.png"/><Relationship Id="rId9" Type="http://schemas.openxmlformats.org/officeDocument/2006/relationships/image" Target="../media/image-6-9.png"/><Relationship Id="rId10" Type="http://schemas.openxmlformats.org/officeDocument/2006/relationships/slideLayout" Target="../slideLayouts/slideLayout7.xml"/><Relationship Id="rId11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svg"/><Relationship Id="rId4" Type="http://schemas.openxmlformats.org/officeDocument/2006/relationships/image" Target="../media/image-9-4.png"/><Relationship Id="rId5" Type="http://schemas.openxmlformats.org/officeDocument/2006/relationships/image" Target="../media/image-9-5.svg"/><Relationship Id="rId6" Type="http://schemas.openxmlformats.org/officeDocument/2006/relationships/image" Target="../media/image-9-6.png"/><Relationship Id="rId7" Type="http://schemas.openxmlformats.org/officeDocument/2006/relationships/image" Target="../media/image-9-7.svg"/><Relationship Id="rId8" Type="http://schemas.openxmlformats.org/officeDocument/2006/relationships/slideLayout" Target="../slideLayouts/slideLayout10.xml"/><Relationship Id="rId9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0602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Clasificación Taxonómica: El Orden de la Vida</a:t>
            </a:r>
            <a:endParaRPr lang="en-US" sz="44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1792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El Orden de la Vida: Un Universo por Descubrir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620351" y="3530798"/>
            <a:ext cx="72162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La taxonomía nos permite organizar y comprender la vasta diversidad de la vida en la Tierra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3275648"/>
            <a:ext cx="30480" cy="1236107"/>
          </a:xfrm>
          <a:prstGeom prst="rect">
            <a:avLst/>
          </a:prstGeom>
          <a:solidFill>
            <a:srgbClr val="FA95AE"/>
          </a:solidFill>
          <a:ln/>
        </p:spPr>
      </p:sp>
      <p:sp>
        <p:nvSpPr>
          <p:cNvPr id="6" name="Text 3"/>
          <p:cNvSpPr/>
          <p:nvPr/>
        </p:nvSpPr>
        <p:spPr>
          <a:xfrm>
            <a:off x="6280190" y="476690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Cada organismo tiene su lugar en este gran árbol de la vida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6280190" y="5384959"/>
            <a:ext cx="7556421" cy="1326713"/>
          </a:xfrm>
          <a:prstGeom prst="roundRect">
            <a:avLst>
              <a:gd name="adj" fmla="val 2565"/>
            </a:avLst>
          </a:prstGeom>
          <a:solidFill>
            <a:srgbClr val="490315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004" y="5721429"/>
            <a:ext cx="283488" cy="22681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017306" y="5668447"/>
            <a:ext cx="659249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A95A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¡Explora y descubre el fascinante mundo de la clasificación biológica!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3342"/>
            <a:ext cx="1217402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¿Por Qué Clasificar? El Caos de los Nombres Comunes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327434"/>
            <a:ext cx="8284131" cy="462367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8943" y="302621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El Problema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9638943" y="3607356"/>
            <a:ext cx="420516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Nombres comunes varían regionalmente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9638943" y="4174331"/>
            <a:ext cx="420516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Múltiples nombres para el mismo animal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9638943" y="47640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La Solución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9638943" y="5345192"/>
            <a:ext cx="420516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Lenguaje universal científico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9638943" y="5912168"/>
            <a:ext cx="420516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Comunicación precisa y clara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856" y="589240"/>
            <a:ext cx="9205436" cy="669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4200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El Padre de la Taxonomía: Carolus Linnaeus</a:t>
            </a:r>
            <a:endParaRPr lang="en-US" sz="42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9856" y="1789986"/>
            <a:ext cx="4255889" cy="567451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536049" y="3665577"/>
            <a:ext cx="2678311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Sistema Jerárquico</a:t>
            </a:r>
            <a:endParaRPr lang="en-US" sz="2100" dirty="0"/>
          </a:p>
        </p:txBody>
      </p:sp>
      <p:sp>
        <p:nvSpPr>
          <p:cNvPr id="5" name="Text 2"/>
          <p:cNvSpPr/>
          <p:nvPr/>
        </p:nvSpPr>
        <p:spPr>
          <a:xfrm>
            <a:off x="5536049" y="4202787"/>
            <a:ext cx="8351996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Clasificación basada en características compartidas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5536049" y="4738568"/>
            <a:ext cx="2678311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Nomenclatura Binomial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5536049" y="5275778"/>
            <a:ext cx="8351996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Sistema de dos nombres únicos para cada especie</a:t>
            </a:r>
            <a:endParaRPr lang="en-US" sz="16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10101"/>
            <a:ext cx="1005280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Nomenclatura Binomial: El Nombre Científico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1972508"/>
            <a:ext cx="6407944" cy="1306949"/>
          </a:xfrm>
          <a:prstGeom prst="roundRect">
            <a:avLst>
              <a:gd name="adj" fmla="val 2603"/>
            </a:avLst>
          </a:prstGeom>
          <a:solidFill>
            <a:srgbClr val="3E3E3E"/>
          </a:solidFill>
          <a:ln/>
        </p:spPr>
      </p:sp>
      <p:sp>
        <p:nvSpPr>
          <p:cNvPr id="4" name="Text 2"/>
          <p:cNvSpPr/>
          <p:nvPr/>
        </p:nvSpPr>
        <p:spPr>
          <a:xfrm>
            <a:off x="1020604" y="21993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Género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20604" y="2689741"/>
            <a:ext cx="59543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Primera palabra, mayúscula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7428548" y="1972508"/>
            <a:ext cx="6408063" cy="1306949"/>
          </a:xfrm>
          <a:prstGeom prst="roundRect">
            <a:avLst>
              <a:gd name="adj" fmla="val 2603"/>
            </a:avLst>
          </a:prstGeom>
          <a:solidFill>
            <a:srgbClr val="3E3E3E"/>
          </a:solidFill>
          <a:ln/>
        </p:spPr>
      </p:sp>
      <p:sp>
        <p:nvSpPr>
          <p:cNvPr id="7" name="Text 5"/>
          <p:cNvSpPr/>
          <p:nvPr/>
        </p:nvSpPr>
        <p:spPr>
          <a:xfrm>
            <a:off x="7655362" y="21993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Especie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55362" y="2689741"/>
            <a:ext cx="59544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Segunda palabra, minúscula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93790" y="3534608"/>
            <a:ext cx="13042821" cy="3266837"/>
          </a:xfrm>
          <a:prstGeom prst="roundRect">
            <a:avLst>
              <a:gd name="adj" fmla="val 1042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801410" y="3542228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1" name="Text 9"/>
          <p:cNvSpPr/>
          <p:nvPr/>
        </p:nvSpPr>
        <p:spPr>
          <a:xfrm>
            <a:off x="1028343" y="3685937"/>
            <a:ext cx="34507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Animal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4940379" y="3685937"/>
            <a:ext cx="344697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Nombre Común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8848606" y="3685937"/>
            <a:ext cx="47535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Nombre Científico</a:t>
            </a:r>
            <a:endParaRPr lang="en-US" sz="1750" dirty="0"/>
          </a:p>
        </p:txBody>
      </p:sp>
      <p:sp>
        <p:nvSpPr>
          <p:cNvPr id="14" name="Shape 12"/>
          <p:cNvSpPr/>
          <p:nvPr/>
        </p:nvSpPr>
        <p:spPr>
          <a:xfrm>
            <a:off x="801410" y="4192548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3"/>
          <p:cNvSpPr/>
          <p:nvPr/>
        </p:nvSpPr>
        <p:spPr>
          <a:xfrm>
            <a:off x="1028343" y="4336256"/>
            <a:ext cx="34507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Human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4940379" y="4336256"/>
            <a:ext cx="344697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Humano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8848606" y="4336256"/>
            <a:ext cx="47535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Homo sapiens</a:t>
            </a:r>
            <a:endParaRPr lang="en-US" sz="1750" dirty="0"/>
          </a:p>
        </p:txBody>
      </p:sp>
      <p:sp>
        <p:nvSpPr>
          <p:cNvPr id="18" name="Shape 16"/>
          <p:cNvSpPr/>
          <p:nvPr/>
        </p:nvSpPr>
        <p:spPr>
          <a:xfrm>
            <a:off x="801410" y="4842867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9" name="Text 17"/>
          <p:cNvSpPr/>
          <p:nvPr/>
        </p:nvSpPr>
        <p:spPr>
          <a:xfrm>
            <a:off x="1028343" y="4986576"/>
            <a:ext cx="34507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Lion</a:t>
            </a:r>
            <a:endParaRPr lang="en-US" sz="1750" dirty="0"/>
          </a:p>
        </p:txBody>
      </p:sp>
      <p:sp>
        <p:nvSpPr>
          <p:cNvPr id="20" name="Text 18"/>
          <p:cNvSpPr/>
          <p:nvPr/>
        </p:nvSpPr>
        <p:spPr>
          <a:xfrm>
            <a:off x="4940379" y="4986576"/>
            <a:ext cx="344697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León</a:t>
            </a:r>
            <a:endParaRPr lang="en-US" sz="1750" dirty="0"/>
          </a:p>
        </p:txBody>
      </p:sp>
      <p:sp>
        <p:nvSpPr>
          <p:cNvPr id="21" name="Text 19"/>
          <p:cNvSpPr/>
          <p:nvPr/>
        </p:nvSpPr>
        <p:spPr>
          <a:xfrm>
            <a:off x="8848606" y="4986576"/>
            <a:ext cx="47535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Panthera leo</a:t>
            </a:r>
            <a:endParaRPr lang="en-US" sz="1750" dirty="0"/>
          </a:p>
        </p:txBody>
      </p:sp>
      <p:sp>
        <p:nvSpPr>
          <p:cNvPr id="22" name="Shape 20"/>
          <p:cNvSpPr/>
          <p:nvPr/>
        </p:nvSpPr>
        <p:spPr>
          <a:xfrm>
            <a:off x="801410" y="5493187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3" name="Text 21"/>
          <p:cNvSpPr/>
          <p:nvPr/>
        </p:nvSpPr>
        <p:spPr>
          <a:xfrm>
            <a:off x="1028343" y="5636895"/>
            <a:ext cx="34507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Dog</a:t>
            </a:r>
            <a:endParaRPr lang="en-US" sz="1750" dirty="0"/>
          </a:p>
        </p:txBody>
      </p:sp>
      <p:sp>
        <p:nvSpPr>
          <p:cNvPr id="24" name="Text 22"/>
          <p:cNvSpPr/>
          <p:nvPr/>
        </p:nvSpPr>
        <p:spPr>
          <a:xfrm>
            <a:off x="4940379" y="5636895"/>
            <a:ext cx="344697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Perro</a:t>
            </a:r>
            <a:endParaRPr lang="en-US" sz="1750" dirty="0"/>
          </a:p>
        </p:txBody>
      </p:sp>
      <p:sp>
        <p:nvSpPr>
          <p:cNvPr id="25" name="Text 23"/>
          <p:cNvSpPr/>
          <p:nvPr/>
        </p:nvSpPr>
        <p:spPr>
          <a:xfrm>
            <a:off x="8848606" y="5636895"/>
            <a:ext cx="47535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Canis familiaris</a:t>
            </a:r>
            <a:endParaRPr lang="en-US" sz="1750" dirty="0"/>
          </a:p>
        </p:txBody>
      </p:sp>
      <p:sp>
        <p:nvSpPr>
          <p:cNvPr id="26" name="Shape 24"/>
          <p:cNvSpPr/>
          <p:nvPr/>
        </p:nvSpPr>
        <p:spPr>
          <a:xfrm>
            <a:off x="801410" y="6143506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7" name="Text 25"/>
          <p:cNvSpPr/>
          <p:nvPr/>
        </p:nvSpPr>
        <p:spPr>
          <a:xfrm>
            <a:off x="1028343" y="6287214"/>
            <a:ext cx="34507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House Cat</a:t>
            </a:r>
            <a:endParaRPr lang="en-US" sz="1750" dirty="0"/>
          </a:p>
        </p:txBody>
      </p:sp>
      <p:sp>
        <p:nvSpPr>
          <p:cNvPr id="28" name="Text 26"/>
          <p:cNvSpPr/>
          <p:nvPr/>
        </p:nvSpPr>
        <p:spPr>
          <a:xfrm>
            <a:off x="4940379" y="6287214"/>
            <a:ext cx="344697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Gato</a:t>
            </a:r>
            <a:endParaRPr lang="en-US" sz="1750" dirty="0"/>
          </a:p>
        </p:txBody>
      </p:sp>
      <p:sp>
        <p:nvSpPr>
          <p:cNvPr id="29" name="Text 27"/>
          <p:cNvSpPr/>
          <p:nvPr/>
        </p:nvSpPr>
        <p:spPr>
          <a:xfrm>
            <a:off x="8848606" y="6287214"/>
            <a:ext cx="47535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Felis catus</a:t>
            </a:r>
            <a:endParaRPr lang="en-US" sz="1750" dirty="0"/>
          </a:p>
        </p:txBody>
      </p:sp>
      <p:sp>
        <p:nvSpPr>
          <p:cNvPr id="30" name="Text 28"/>
          <p:cNvSpPr/>
          <p:nvPr/>
        </p:nvSpPr>
        <p:spPr>
          <a:xfrm>
            <a:off x="793790" y="705659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Nombres en latín o griego, escritos en cursiva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878693" y="515898"/>
            <a:ext cx="6982063" cy="401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500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La Jerarquía Taxonómica: De lo General a lo Específico</a:t>
            </a:r>
            <a:endParaRPr lang="en-US" sz="25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78693" y="1063466"/>
            <a:ext cx="642938" cy="77152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594497" y="1192054"/>
            <a:ext cx="1607344" cy="200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Dominio</a:t>
            </a:r>
            <a:endParaRPr lang="en-US" sz="12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693" y="1834991"/>
            <a:ext cx="642938" cy="77152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594497" y="1963579"/>
            <a:ext cx="1607344" cy="200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Reino</a:t>
            </a:r>
            <a:endParaRPr lang="en-US" sz="12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693" y="2606516"/>
            <a:ext cx="642938" cy="77152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594497" y="2735104"/>
            <a:ext cx="1607344" cy="200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Filo</a:t>
            </a:r>
            <a:endParaRPr lang="en-US" sz="1250" dirty="0"/>
          </a:p>
        </p:txBody>
      </p:sp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693" y="3378041"/>
            <a:ext cx="642938" cy="771525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3594497" y="3506629"/>
            <a:ext cx="1607344" cy="200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Clase</a:t>
            </a:r>
            <a:endParaRPr lang="en-US" sz="1250" dirty="0"/>
          </a:p>
        </p:txBody>
      </p:sp>
      <p:pic>
        <p:nvPicPr>
          <p:cNvPr id="11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8693" y="4149566"/>
            <a:ext cx="642938" cy="771525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3594497" y="4278154"/>
            <a:ext cx="1607344" cy="200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Orden</a:t>
            </a:r>
            <a:endParaRPr lang="en-US" sz="1250" dirty="0"/>
          </a:p>
        </p:txBody>
      </p:sp>
      <p:pic>
        <p:nvPicPr>
          <p:cNvPr id="13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8693" y="4921091"/>
            <a:ext cx="642938" cy="771525"/>
          </a:xfrm>
          <a:prstGeom prst="rect">
            <a:avLst/>
          </a:prstGeom>
        </p:spPr>
      </p:pic>
      <p:sp>
        <p:nvSpPr>
          <p:cNvPr id="14" name="Text 6"/>
          <p:cNvSpPr/>
          <p:nvPr/>
        </p:nvSpPr>
        <p:spPr>
          <a:xfrm>
            <a:off x="3594497" y="5049679"/>
            <a:ext cx="1607344" cy="200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Familia</a:t>
            </a:r>
            <a:endParaRPr lang="en-US" sz="1250" dirty="0"/>
          </a:p>
        </p:txBody>
      </p:sp>
      <p:pic>
        <p:nvPicPr>
          <p:cNvPr id="15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8693" y="5692616"/>
            <a:ext cx="642938" cy="771525"/>
          </a:xfrm>
          <a:prstGeom prst="rect">
            <a:avLst/>
          </a:prstGeom>
        </p:spPr>
      </p:pic>
      <p:sp>
        <p:nvSpPr>
          <p:cNvPr id="16" name="Text 7"/>
          <p:cNvSpPr/>
          <p:nvPr/>
        </p:nvSpPr>
        <p:spPr>
          <a:xfrm>
            <a:off x="3594497" y="5821204"/>
            <a:ext cx="1607344" cy="200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Género</a:t>
            </a:r>
            <a:endParaRPr lang="en-US" sz="1250" dirty="0"/>
          </a:p>
        </p:txBody>
      </p:sp>
      <p:pic>
        <p:nvPicPr>
          <p:cNvPr id="17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8693" y="6464141"/>
            <a:ext cx="642938" cy="771525"/>
          </a:xfrm>
          <a:prstGeom prst="rect">
            <a:avLst/>
          </a:prstGeom>
        </p:spPr>
      </p:pic>
      <p:sp>
        <p:nvSpPr>
          <p:cNvPr id="18" name="Text 8"/>
          <p:cNvSpPr/>
          <p:nvPr/>
        </p:nvSpPr>
        <p:spPr>
          <a:xfrm>
            <a:off x="3594497" y="6592729"/>
            <a:ext cx="1607344" cy="200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Especie</a:t>
            </a:r>
            <a:endParaRPr lang="en-US" sz="1250" dirty="0"/>
          </a:p>
        </p:txBody>
      </p:sp>
      <p:sp>
        <p:nvSpPr>
          <p:cNvPr id="19" name="Shape 9"/>
          <p:cNvSpPr/>
          <p:nvPr/>
        </p:nvSpPr>
        <p:spPr>
          <a:xfrm>
            <a:off x="2878693" y="7317581"/>
            <a:ext cx="8873014" cy="396002"/>
          </a:xfrm>
          <a:prstGeom prst="roundRect">
            <a:avLst>
              <a:gd name="adj" fmla="val 4871"/>
            </a:avLst>
          </a:prstGeom>
          <a:solidFill>
            <a:srgbClr val="490315"/>
          </a:solidFill>
          <a:ln/>
        </p:spPr>
      </p:sp>
      <p:pic>
        <p:nvPicPr>
          <p:cNvPr id="20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7281" y="7487722"/>
            <a:ext cx="160734" cy="128588"/>
          </a:xfrm>
          <a:prstGeom prst="rect">
            <a:avLst/>
          </a:prstGeom>
        </p:spPr>
      </p:pic>
      <p:sp>
        <p:nvSpPr>
          <p:cNvPr id="21" name="Text 10"/>
          <p:cNvSpPr/>
          <p:nvPr/>
        </p:nvSpPr>
        <p:spPr>
          <a:xfrm>
            <a:off x="3296603" y="7422594"/>
            <a:ext cx="8326517" cy="161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1000" b="1" dirty="0">
                <a:solidFill>
                  <a:srgbClr val="FA95A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Mnemotecnia:</a:t>
            </a:r>
            <a:pPr algn="l" indent="0" marL="0">
              <a:lnSpc>
                <a:spcPts val="125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"Dear King Philip Came Over For Great Soup"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9020" y="589598"/>
            <a:ext cx="5915501" cy="650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100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Los Tres Dominios de la Vida</a:t>
            </a:r>
            <a:endParaRPr lang="en-US" sz="41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29020" y="1623060"/>
            <a:ext cx="520660" cy="52066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488758" y="1623060"/>
            <a:ext cx="2603778" cy="325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Archaea</a:t>
            </a:r>
            <a:endParaRPr lang="en-US" sz="2050" dirty="0"/>
          </a:p>
        </p:txBody>
      </p:sp>
      <p:sp>
        <p:nvSpPr>
          <p:cNvPr id="5" name="Text 2"/>
          <p:cNvSpPr/>
          <p:nvPr/>
        </p:nvSpPr>
        <p:spPr>
          <a:xfrm>
            <a:off x="1488758" y="2063234"/>
            <a:ext cx="3471624" cy="319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Microorganismos antiguos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1488758" y="2497693"/>
            <a:ext cx="3471624" cy="319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Extremófilos, ambientes hostiles</a:t>
            </a:r>
            <a:endParaRPr lang="en-US" sz="16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99459" y="1623060"/>
            <a:ext cx="520660" cy="52066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959197" y="1623060"/>
            <a:ext cx="2603778" cy="325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Bacteria</a:t>
            </a:r>
            <a:endParaRPr lang="en-US" sz="2050" dirty="0"/>
          </a:p>
        </p:txBody>
      </p:sp>
      <p:sp>
        <p:nvSpPr>
          <p:cNvPr id="9" name="Text 5"/>
          <p:cNvSpPr/>
          <p:nvPr/>
        </p:nvSpPr>
        <p:spPr>
          <a:xfrm>
            <a:off x="5959197" y="2063234"/>
            <a:ext cx="3471624" cy="319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Unicelulares, omnipresentes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5959197" y="2497693"/>
            <a:ext cx="3471624" cy="319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Hábitats diversos, microscópicos</a:t>
            </a:r>
            <a:endParaRPr lang="en-US" sz="160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69899" y="1623060"/>
            <a:ext cx="520660" cy="52066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429637" y="1623060"/>
            <a:ext cx="2603778" cy="325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Eukarya</a:t>
            </a:r>
            <a:endParaRPr lang="en-US" sz="2050" dirty="0"/>
          </a:p>
        </p:txBody>
      </p:sp>
      <p:sp>
        <p:nvSpPr>
          <p:cNvPr id="13" name="Text 8"/>
          <p:cNvSpPr/>
          <p:nvPr/>
        </p:nvSpPr>
        <p:spPr>
          <a:xfrm>
            <a:off x="10429637" y="2063234"/>
            <a:ext cx="3471624" cy="319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Células complejas con núcleo</a:t>
            </a:r>
            <a:endParaRPr lang="en-US" sz="1600" dirty="0"/>
          </a:p>
        </p:txBody>
      </p:sp>
      <p:sp>
        <p:nvSpPr>
          <p:cNvPr id="14" name="Text 9"/>
          <p:cNvSpPr/>
          <p:nvPr/>
        </p:nvSpPr>
        <p:spPr>
          <a:xfrm>
            <a:off x="10429637" y="2497693"/>
            <a:ext cx="3471624" cy="319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Plantas, animales, hongos</a:t>
            </a:r>
            <a:endParaRPr lang="en-US" sz="1600" dirty="0"/>
          </a:p>
        </p:txBody>
      </p:sp>
      <p:pic>
        <p:nvPicPr>
          <p:cNvPr id="15" name="Image 3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640" y="3167182"/>
            <a:ext cx="4274582" cy="4274582"/>
          </a:xfrm>
          <a:prstGeom prst="rect">
            <a:avLst/>
          </a:prstGeom>
        </p:spPr>
      </p:pic>
      <p:pic>
        <p:nvPicPr>
          <p:cNvPr id="16" name="Image 4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7790" y="3167182"/>
            <a:ext cx="4274701" cy="4274701"/>
          </a:xfrm>
          <a:prstGeom prst="rect">
            <a:avLst/>
          </a:prstGeom>
        </p:spPr>
      </p:pic>
      <p:pic>
        <p:nvPicPr>
          <p:cNvPr id="17" name="Image 5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9059" y="3167182"/>
            <a:ext cx="4274701" cy="427470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19914"/>
            <a:ext cx="808422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Los Seis Reinos (Dentro de Eukarya)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382322"/>
            <a:ext cx="3048000" cy="3048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6571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Protista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6147554"/>
            <a:ext cx="304800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Unicelulares diversos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6646545"/>
            <a:ext cx="304800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Amebas, algas, protozoos</a:t>
            </a:r>
            <a:endParaRPr lang="en-US" sz="17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278" y="2382322"/>
            <a:ext cx="3048119" cy="304811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125278" y="56572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Fungi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4125278" y="6147673"/>
            <a:ext cx="30481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Hongos</a:t>
            </a:r>
            <a:endParaRPr lang="en-US" sz="1750" dirty="0"/>
          </a:p>
        </p:txBody>
      </p:sp>
      <p:sp>
        <p:nvSpPr>
          <p:cNvPr id="10" name="Text 6"/>
          <p:cNvSpPr/>
          <p:nvPr/>
        </p:nvSpPr>
        <p:spPr>
          <a:xfrm>
            <a:off x="4125278" y="6646664"/>
            <a:ext cx="30481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Champiñones, levaduras</a:t>
            </a:r>
            <a:endParaRPr lang="en-US" sz="175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884" y="2382322"/>
            <a:ext cx="3048119" cy="3048119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456884" y="56572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Plantae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7456884" y="6147673"/>
            <a:ext cx="30481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Plantas</a:t>
            </a:r>
            <a:endParaRPr lang="en-US" sz="1750" dirty="0"/>
          </a:p>
        </p:txBody>
      </p:sp>
      <p:sp>
        <p:nvSpPr>
          <p:cNvPr id="14" name="Text 9"/>
          <p:cNvSpPr/>
          <p:nvPr/>
        </p:nvSpPr>
        <p:spPr>
          <a:xfrm>
            <a:off x="7456884" y="6646664"/>
            <a:ext cx="30481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Autótrofas, fotosíntesis</a:t>
            </a:r>
            <a:endParaRPr lang="en-US" sz="1750" dirty="0"/>
          </a:p>
        </p:txBody>
      </p:sp>
      <p:pic>
        <p:nvPicPr>
          <p:cNvPr id="1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8491" y="2382322"/>
            <a:ext cx="3048119" cy="3048119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10788491" y="56572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Animalia</a:t>
            </a:r>
            <a:endParaRPr lang="en-US" sz="2200" dirty="0"/>
          </a:p>
        </p:txBody>
      </p:sp>
      <p:sp>
        <p:nvSpPr>
          <p:cNvPr id="17" name="Text 11"/>
          <p:cNvSpPr/>
          <p:nvPr/>
        </p:nvSpPr>
        <p:spPr>
          <a:xfrm>
            <a:off x="10788491" y="6147673"/>
            <a:ext cx="30481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Animales</a:t>
            </a:r>
            <a:endParaRPr lang="en-US" sz="1750" dirty="0"/>
          </a:p>
        </p:txBody>
      </p:sp>
      <p:sp>
        <p:nvSpPr>
          <p:cNvPr id="18" name="Text 12"/>
          <p:cNvSpPr/>
          <p:nvPr/>
        </p:nvSpPr>
        <p:spPr>
          <a:xfrm>
            <a:off x="10788491" y="6646664"/>
            <a:ext cx="30481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Heterótrofos, móviles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85969"/>
            <a:ext cx="865358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Ejemplo: Clasificación del Ser Humano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603421"/>
            <a:ext cx="6407944" cy="30480"/>
          </a:xfrm>
          <a:prstGeom prst="rect">
            <a:avLst/>
          </a:prstGeom>
          <a:solidFill>
            <a:srgbClr val="FA95AE"/>
          </a:solidFill>
          <a:ln/>
        </p:spPr>
      </p:sp>
      <p:sp>
        <p:nvSpPr>
          <p:cNvPr id="4" name="Text 2"/>
          <p:cNvSpPr/>
          <p:nvPr/>
        </p:nvSpPr>
        <p:spPr>
          <a:xfrm>
            <a:off x="793790" y="27777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Dominio: Eukarya</a:t>
            </a:r>
            <a:endParaRPr lang="en-US" sz="2200" dirty="0"/>
          </a:p>
        </p:txBody>
      </p:sp>
      <p:sp>
        <p:nvSpPr>
          <p:cNvPr id="5" name="Shape 3"/>
          <p:cNvSpPr/>
          <p:nvPr/>
        </p:nvSpPr>
        <p:spPr>
          <a:xfrm>
            <a:off x="7428548" y="2603421"/>
            <a:ext cx="6408063" cy="30480"/>
          </a:xfrm>
          <a:prstGeom prst="rect">
            <a:avLst/>
          </a:prstGeom>
          <a:solidFill>
            <a:srgbClr val="FA95AE"/>
          </a:solidFill>
          <a:ln/>
        </p:spPr>
      </p:sp>
      <p:sp>
        <p:nvSpPr>
          <p:cNvPr id="6" name="Text 4"/>
          <p:cNvSpPr/>
          <p:nvPr/>
        </p:nvSpPr>
        <p:spPr>
          <a:xfrm>
            <a:off x="7428548" y="27777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Reino: Animalia</a:t>
            </a:r>
            <a:endParaRPr lang="en-US" sz="2200" dirty="0"/>
          </a:p>
        </p:txBody>
      </p:sp>
      <p:sp>
        <p:nvSpPr>
          <p:cNvPr id="7" name="Shape 5"/>
          <p:cNvSpPr/>
          <p:nvPr/>
        </p:nvSpPr>
        <p:spPr>
          <a:xfrm>
            <a:off x="793790" y="3883938"/>
            <a:ext cx="6407944" cy="30480"/>
          </a:xfrm>
          <a:prstGeom prst="rect">
            <a:avLst/>
          </a:prstGeom>
          <a:solidFill>
            <a:srgbClr val="FA95AE"/>
          </a:solidFill>
          <a:ln/>
        </p:spPr>
      </p:sp>
      <p:sp>
        <p:nvSpPr>
          <p:cNvPr id="8" name="Text 6"/>
          <p:cNvSpPr/>
          <p:nvPr/>
        </p:nvSpPr>
        <p:spPr>
          <a:xfrm>
            <a:off x="793790" y="40582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Filo: Chordata</a:t>
            </a:r>
            <a:endParaRPr lang="en-US" sz="2200" dirty="0"/>
          </a:p>
        </p:txBody>
      </p:sp>
      <p:sp>
        <p:nvSpPr>
          <p:cNvPr id="9" name="Shape 7"/>
          <p:cNvSpPr/>
          <p:nvPr/>
        </p:nvSpPr>
        <p:spPr>
          <a:xfrm>
            <a:off x="7428548" y="3883938"/>
            <a:ext cx="6408063" cy="30480"/>
          </a:xfrm>
          <a:prstGeom prst="rect">
            <a:avLst/>
          </a:prstGeom>
          <a:solidFill>
            <a:srgbClr val="FA95AE"/>
          </a:solidFill>
          <a:ln/>
        </p:spPr>
      </p:sp>
      <p:sp>
        <p:nvSpPr>
          <p:cNvPr id="10" name="Text 8"/>
          <p:cNvSpPr/>
          <p:nvPr/>
        </p:nvSpPr>
        <p:spPr>
          <a:xfrm>
            <a:off x="7428548" y="40582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Clase: Mammalia</a:t>
            </a:r>
            <a:endParaRPr lang="en-US" sz="2200" dirty="0"/>
          </a:p>
        </p:txBody>
      </p:sp>
      <p:sp>
        <p:nvSpPr>
          <p:cNvPr id="11" name="Shape 9"/>
          <p:cNvSpPr/>
          <p:nvPr/>
        </p:nvSpPr>
        <p:spPr>
          <a:xfrm>
            <a:off x="793790" y="5164455"/>
            <a:ext cx="6407944" cy="30480"/>
          </a:xfrm>
          <a:prstGeom prst="rect">
            <a:avLst/>
          </a:prstGeom>
          <a:solidFill>
            <a:srgbClr val="FA95AE"/>
          </a:solidFill>
          <a:ln/>
        </p:spPr>
      </p:sp>
      <p:sp>
        <p:nvSpPr>
          <p:cNvPr id="12" name="Text 10"/>
          <p:cNvSpPr/>
          <p:nvPr/>
        </p:nvSpPr>
        <p:spPr>
          <a:xfrm>
            <a:off x="793790" y="53387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Orden: Primates</a:t>
            </a:r>
            <a:endParaRPr lang="en-US" sz="2200" dirty="0"/>
          </a:p>
        </p:txBody>
      </p:sp>
      <p:sp>
        <p:nvSpPr>
          <p:cNvPr id="13" name="Shape 11"/>
          <p:cNvSpPr/>
          <p:nvPr/>
        </p:nvSpPr>
        <p:spPr>
          <a:xfrm>
            <a:off x="7428548" y="5164455"/>
            <a:ext cx="6408063" cy="30480"/>
          </a:xfrm>
          <a:prstGeom prst="rect">
            <a:avLst/>
          </a:prstGeom>
          <a:solidFill>
            <a:srgbClr val="FA95AE"/>
          </a:solidFill>
          <a:ln/>
        </p:spPr>
      </p:sp>
      <p:sp>
        <p:nvSpPr>
          <p:cNvPr id="14" name="Text 12"/>
          <p:cNvSpPr/>
          <p:nvPr/>
        </p:nvSpPr>
        <p:spPr>
          <a:xfrm>
            <a:off x="7428548" y="53387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Familia: Hominidae</a:t>
            </a:r>
            <a:endParaRPr lang="en-US" sz="2200" dirty="0"/>
          </a:p>
        </p:txBody>
      </p:sp>
      <p:sp>
        <p:nvSpPr>
          <p:cNvPr id="15" name="Shape 13"/>
          <p:cNvSpPr/>
          <p:nvPr/>
        </p:nvSpPr>
        <p:spPr>
          <a:xfrm>
            <a:off x="793790" y="6444972"/>
            <a:ext cx="6407944" cy="30480"/>
          </a:xfrm>
          <a:prstGeom prst="rect">
            <a:avLst/>
          </a:prstGeom>
          <a:solidFill>
            <a:srgbClr val="FA95AE"/>
          </a:solidFill>
          <a:ln/>
        </p:spPr>
      </p:sp>
      <p:sp>
        <p:nvSpPr>
          <p:cNvPr id="16" name="Text 14"/>
          <p:cNvSpPr/>
          <p:nvPr/>
        </p:nvSpPr>
        <p:spPr>
          <a:xfrm>
            <a:off x="793790" y="66192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Género: </a:t>
            </a:r>
            <a:pPr algn="l" indent="0" marL="0">
              <a:lnSpc>
                <a:spcPts val="2750"/>
              </a:lnSpc>
              <a:buNone/>
            </a:pPr>
            <a:r>
              <a:rPr lang="en-US" sz="2200" i="1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Homo</a:t>
            </a:r>
            <a:endParaRPr lang="en-US" sz="2200" dirty="0"/>
          </a:p>
        </p:txBody>
      </p:sp>
      <p:sp>
        <p:nvSpPr>
          <p:cNvPr id="17" name="Shape 15"/>
          <p:cNvSpPr/>
          <p:nvPr/>
        </p:nvSpPr>
        <p:spPr>
          <a:xfrm>
            <a:off x="7428548" y="6444972"/>
            <a:ext cx="6408063" cy="30480"/>
          </a:xfrm>
          <a:prstGeom prst="rect">
            <a:avLst/>
          </a:prstGeom>
          <a:solidFill>
            <a:srgbClr val="FA95AE"/>
          </a:solidFill>
          <a:ln/>
        </p:spPr>
      </p:sp>
      <p:sp>
        <p:nvSpPr>
          <p:cNvPr id="18" name="Text 16"/>
          <p:cNvSpPr/>
          <p:nvPr/>
        </p:nvSpPr>
        <p:spPr>
          <a:xfrm>
            <a:off x="7428548" y="66192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Especie: </a:t>
            </a:r>
            <a:pPr algn="l" indent="0" marL="0">
              <a:lnSpc>
                <a:spcPts val="2750"/>
              </a:lnSpc>
              <a:buNone/>
            </a:pPr>
            <a:r>
              <a:rPr lang="en-US" sz="2200" i="1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sapiens</a:t>
            </a:r>
            <a:endParaRPr lang="en-US" sz="2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0538" y="826770"/>
            <a:ext cx="7695724" cy="1293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50" dirty="0">
                <a:solidFill>
                  <a:srgbClr val="FA95AF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La Importancia de la Clasificación Hoy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6210538" y="2402800"/>
            <a:ext cx="3753445" cy="2405658"/>
          </a:xfrm>
          <a:prstGeom prst="roundRect">
            <a:avLst>
              <a:gd name="adj" fmla="val 1290"/>
            </a:avLst>
          </a:prstGeom>
          <a:solidFill>
            <a:srgbClr val="3E3E3E"/>
          </a:solidFill>
          <a:ln/>
        </p:spPr>
      </p:sp>
      <p:sp>
        <p:nvSpPr>
          <p:cNvPr id="5" name="Shape 2"/>
          <p:cNvSpPr/>
          <p:nvPr/>
        </p:nvSpPr>
        <p:spPr>
          <a:xfrm>
            <a:off x="6417350" y="2609612"/>
            <a:ext cx="620673" cy="620673"/>
          </a:xfrm>
          <a:prstGeom prst="roundRect">
            <a:avLst>
              <a:gd name="adj" fmla="val 14730922"/>
            </a:avLst>
          </a:prstGeom>
          <a:solidFill>
            <a:srgbClr val="FA95AE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88085" y="2780228"/>
            <a:ext cx="279202" cy="27920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417350" y="3418999"/>
            <a:ext cx="2586276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Investigación Científica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6417350" y="3855482"/>
            <a:ext cx="3339822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Comprender relaciones evolutivas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6417350" y="4285178"/>
            <a:ext cx="3339822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Estudios de filogenia</a:t>
            </a:r>
            <a:endParaRPr lang="en-US" sz="1600" dirty="0"/>
          </a:p>
        </p:txBody>
      </p:sp>
      <p:sp>
        <p:nvSpPr>
          <p:cNvPr id="10" name="Shape 6"/>
          <p:cNvSpPr/>
          <p:nvPr/>
        </p:nvSpPr>
        <p:spPr>
          <a:xfrm>
            <a:off x="10152698" y="2402800"/>
            <a:ext cx="3753564" cy="2405658"/>
          </a:xfrm>
          <a:prstGeom prst="roundRect">
            <a:avLst>
              <a:gd name="adj" fmla="val 1290"/>
            </a:avLst>
          </a:prstGeom>
          <a:solidFill>
            <a:srgbClr val="3E3E3E"/>
          </a:solidFill>
          <a:ln/>
        </p:spPr>
      </p:sp>
      <p:sp>
        <p:nvSpPr>
          <p:cNvPr id="11" name="Shape 7"/>
          <p:cNvSpPr/>
          <p:nvPr/>
        </p:nvSpPr>
        <p:spPr>
          <a:xfrm>
            <a:off x="10359509" y="2609612"/>
            <a:ext cx="620673" cy="620673"/>
          </a:xfrm>
          <a:prstGeom prst="roundRect">
            <a:avLst>
              <a:gd name="adj" fmla="val 14730922"/>
            </a:avLst>
          </a:prstGeom>
          <a:solidFill>
            <a:srgbClr val="FA95AE"/>
          </a:solidFill>
          <a:ln/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30245" y="2780228"/>
            <a:ext cx="279202" cy="27920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0359509" y="3418999"/>
            <a:ext cx="2586276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Nuevas Especies</a:t>
            </a:r>
            <a:endParaRPr lang="en-US" sz="2000" dirty="0"/>
          </a:p>
        </p:txBody>
      </p:sp>
      <p:sp>
        <p:nvSpPr>
          <p:cNvPr id="14" name="Text 9"/>
          <p:cNvSpPr/>
          <p:nvPr/>
        </p:nvSpPr>
        <p:spPr>
          <a:xfrm>
            <a:off x="10359509" y="3855482"/>
            <a:ext cx="3339941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Identificación precisa</a:t>
            </a:r>
            <a:endParaRPr lang="en-US" sz="1600" dirty="0"/>
          </a:p>
        </p:txBody>
      </p:sp>
      <p:sp>
        <p:nvSpPr>
          <p:cNvPr id="15" name="Text 10"/>
          <p:cNvSpPr/>
          <p:nvPr/>
        </p:nvSpPr>
        <p:spPr>
          <a:xfrm>
            <a:off x="10359509" y="4285178"/>
            <a:ext cx="3339941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Documentar biodiversidad</a:t>
            </a:r>
            <a:endParaRPr lang="en-US" sz="1600" dirty="0"/>
          </a:p>
        </p:txBody>
      </p:sp>
      <p:sp>
        <p:nvSpPr>
          <p:cNvPr id="16" name="Shape 11"/>
          <p:cNvSpPr/>
          <p:nvPr/>
        </p:nvSpPr>
        <p:spPr>
          <a:xfrm>
            <a:off x="6210538" y="4997172"/>
            <a:ext cx="7695724" cy="2405658"/>
          </a:xfrm>
          <a:prstGeom prst="roundRect">
            <a:avLst>
              <a:gd name="adj" fmla="val 1290"/>
            </a:avLst>
          </a:prstGeom>
          <a:solidFill>
            <a:srgbClr val="3E3E3E"/>
          </a:solidFill>
          <a:ln/>
        </p:spPr>
      </p:sp>
      <p:sp>
        <p:nvSpPr>
          <p:cNvPr id="17" name="Shape 12"/>
          <p:cNvSpPr/>
          <p:nvPr/>
        </p:nvSpPr>
        <p:spPr>
          <a:xfrm>
            <a:off x="6417350" y="5203984"/>
            <a:ext cx="620673" cy="620673"/>
          </a:xfrm>
          <a:prstGeom prst="roundRect">
            <a:avLst>
              <a:gd name="adj" fmla="val 14730922"/>
            </a:avLst>
          </a:prstGeom>
          <a:solidFill>
            <a:srgbClr val="FA95AE"/>
          </a:solidFill>
          <a:ln/>
        </p:spPr>
      </p:sp>
      <p:pic>
        <p:nvPicPr>
          <p:cNvPr id="18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88085" y="5374600"/>
            <a:ext cx="279202" cy="279202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6417350" y="6013371"/>
            <a:ext cx="2586276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E0D6DE"/>
                </a:solidFill>
                <a:latin typeface="Anton" pitchFamily="34" charset="0"/>
                <a:ea typeface="Anton" pitchFamily="34" charset="-122"/>
                <a:cs typeface="Anton" pitchFamily="34" charset="-120"/>
              </a:rPr>
              <a:t>Conservación</a:t>
            </a:r>
            <a:endParaRPr lang="en-US" sz="2000" dirty="0"/>
          </a:p>
        </p:txBody>
      </p:sp>
      <p:sp>
        <p:nvSpPr>
          <p:cNvPr id="20" name="Text 14"/>
          <p:cNvSpPr/>
          <p:nvPr/>
        </p:nvSpPr>
        <p:spPr>
          <a:xfrm>
            <a:off x="6417350" y="6449854"/>
            <a:ext cx="7282101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Proteger ecosistemas</a:t>
            </a:r>
            <a:endParaRPr lang="en-US" sz="1600" dirty="0"/>
          </a:p>
        </p:txBody>
      </p:sp>
      <p:sp>
        <p:nvSpPr>
          <p:cNvPr id="21" name="Text 15"/>
          <p:cNvSpPr/>
          <p:nvPr/>
        </p:nvSpPr>
        <p:spPr>
          <a:xfrm>
            <a:off x="6417350" y="6879550"/>
            <a:ext cx="7282101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Estudiar enfermedades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2026-03-14T13:41:59Z</dcterms:created>
  <dcterms:modified xsi:type="dcterms:W3CDTF">2026-03-14T13:41:59Z</dcterms:modified>
</cp:coreProperties>
</file>