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Host Grotesk Medium"/>
      <p:regular r:id="rId17"/>
    </p:embeddedFont>
    <p:embeddedFont>
      <p:font typeface="Host Grotesk Medium"/>
      <p:regular r:id="rId18"/>
    </p:embeddedFont>
    <p:embeddedFont>
      <p:font typeface="Host Grotesk Medium"/>
      <p:regular r:id="rId19"/>
    </p:embeddedFont>
    <p:embeddedFont>
      <p:font typeface="Host Grotesk Medium"/>
      <p:regular r:id="rId20"/>
    </p:embeddedFont>
    <p:embeddedFont>
      <p:font typeface="Roboto"/>
      <p:regular r:id="rId21"/>
    </p:embeddedFont>
    <p:embeddedFont>
      <p:font typeface="Roboto"/>
      <p:regular r:id="rId22"/>
    </p:embeddedFont>
    <p:embeddedFont>
      <p:font typeface="Roboto"/>
      <p:regular r:id="rId23"/>
    </p:embeddedFont>
    <p:embeddedFont>
      <p:font typeface="Roboto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svg"/><Relationship Id="rId4" Type="http://schemas.openxmlformats.org/officeDocument/2006/relationships/image" Target="../media/image-10-4.png"/><Relationship Id="rId5" Type="http://schemas.openxmlformats.org/officeDocument/2006/relationships/image" Target="../media/image-10-5.png"/><Relationship Id="rId6" Type="http://schemas.openxmlformats.org/officeDocument/2006/relationships/image" Target="../media/image-10-6.svg"/><Relationship Id="rId7" Type="http://schemas.openxmlformats.org/officeDocument/2006/relationships/image" Target="../media/image-10-7.png"/><Relationship Id="rId8" Type="http://schemas.openxmlformats.org/officeDocument/2006/relationships/image" Target="../media/image-10-8.png"/><Relationship Id="rId9" Type="http://schemas.openxmlformats.org/officeDocument/2006/relationships/image" Target="../media/image-10-9.svg"/><Relationship Id="rId10" Type="http://schemas.openxmlformats.org/officeDocument/2006/relationships/slideLayout" Target="../slideLayouts/slideLayout11.xml"/><Relationship Id="rId11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svg"/><Relationship Id="rId5" Type="http://schemas.openxmlformats.org/officeDocument/2006/relationships/image" Target="../media/image-2-5.png"/><Relationship Id="rId6" Type="http://schemas.openxmlformats.org/officeDocument/2006/relationships/image" Target="../media/image-2-6.png"/><Relationship Id="rId7" Type="http://schemas.openxmlformats.org/officeDocument/2006/relationships/image" Target="../media/image-2-7.svg"/><Relationship Id="rId8" Type="http://schemas.openxmlformats.org/officeDocument/2006/relationships/image" Target="../media/image-2-8.png"/><Relationship Id="rId9" Type="http://schemas.openxmlformats.org/officeDocument/2006/relationships/image" Target="../media/image-2-9.png"/><Relationship Id="rId10" Type="http://schemas.openxmlformats.org/officeDocument/2006/relationships/image" Target="../media/image-2-10.svg"/><Relationship Id="rId11" Type="http://schemas.openxmlformats.org/officeDocument/2006/relationships/slideLayout" Target="../slideLayouts/slideLayout3.xml"/><Relationship Id="rId1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svg"/><Relationship Id="rId3" Type="http://schemas.openxmlformats.org/officeDocument/2006/relationships/image" Target="../media/image-3-3.png"/><Relationship Id="rId4" Type="http://schemas.openxmlformats.org/officeDocument/2006/relationships/image" Target="../media/image-3-4.svg"/><Relationship Id="rId5" Type="http://schemas.openxmlformats.org/officeDocument/2006/relationships/image" Target="../media/image-3-5.png"/><Relationship Id="rId6" Type="http://schemas.openxmlformats.org/officeDocument/2006/relationships/image" Target="../media/image-3-6.svg"/><Relationship Id="rId7" Type="http://schemas.openxmlformats.org/officeDocument/2006/relationships/slideLayout" Target="../slideLayouts/slideLayout4.xml"/><Relationship Id="rId8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sv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image" Target="../media/image-4-6.svg"/><Relationship Id="rId7" Type="http://schemas.openxmlformats.org/officeDocument/2006/relationships/image" Target="../media/image-4-7.png"/><Relationship Id="rId8" Type="http://schemas.openxmlformats.org/officeDocument/2006/relationships/image" Target="../media/image-4-8.png"/><Relationship Id="rId9" Type="http://schemas.openxmlformats.org/officeDocument/2006/relationships/image" Target="../media/image-4-9.svg"/><Relationship Id="rId10" Type="http://schemas.openxmlformats.org/officeDocument/2006/relationships/slideLayout" Target="../slideLayouts/slideLayout5.xml"/><Relationship Id="rId11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svg"/><Relationship Id="rId5" Type="http://schemas.openxmlformats.org/officeDocument/2006/relationships/image" Target="../media/image-9-5.png"/><Relationship Id="rId6" Type="http://schemas.openxmlformats.org/officeDocument/2006/relationships/image" Target="../media/image-9-6.png"/><Relationship Id="rId7" Type="http://schemas.openxmlformats.org/officeDocument/2006/relationships/image" Target="../media/image-9-7.svg"/><Relationship Id="rId8" Type="http://schemas.openxmlformats.org/officeDocument/2006/relationships/image" Target="../media/image-9-8.png"/><Relationship Id="rId9" Type="http://schemas.openxmlformats.org/officeDocument/2006/relationships/image" Target="../media/image-9-9.png"/><Relationship Id="rId10" Type="http://schemas.openxmlformats.org/officeDocument/2006/relationships/image" Target="../media/image-9-10.svg"/><Relationship Id="rId11" Type="http://schemas.openxmlformats.org/officeDocument/2006/relationships/slideLayout" Target="../slideLayouts/slideLayout10.xml"/><Relationship Id="rId1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4157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 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941082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De Células a Sistemas: La Fascinante Organización del Reino Vegetal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5407581"/>
            <a:ext cx="7556421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 viaje desde el nivel microscópico hasta los sistemas complejos que mantienen la vida vegetal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53453"/>
            <a:ext cx="1093017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La Planta Completa: Un Sistema Integrado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743789" y="39829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Raíz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473416"/>
            <a:ext cx="3785235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Absorbe agua y minerales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115860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71411" y="3953828"/>
            <a:ext cx="339328" cy="33932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7567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Tallo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247192"/>
            <a:ext cx="3898821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Transporta y conecta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115860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70307" y="3002756"/>
            <a:ext cx="339328" cy="33932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2093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Hoja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699760"/>
            <a:ext cx="3898821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Produce energía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115860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94533" y="5728930"/>
            <a:ext cx="339328" cy="33932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93790" y="6935986"/>
            <a:ext cx="13042821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Trabajan en armonía para supervivencia, crecimiento y reproducción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4568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El Ladrillo Fundamental: La Célula Vegetal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503408"/>
            <a:ext cx="3664744" cy="2546866"/>
          </a:xfrm>
          <a:prstGeom prst="roundRect">
            <a:avLst>
              <a:gd name="adj" fmla="val 3741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224" y="2737842"/>
            <a:ext cx="680442" cy="680442"/>
          </a:xfrm>
          <a:prstGeom prst="rect">
            <a:avLst/>
          </a:prstGeom>
        </p:spPr>
      </p:pic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15390" y="2924889"/>
            <a:ext cx="306110" cy="306110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028224" y="36450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Unidad básica</a:t>
            </a:r>
            <a:endParaRPr lang="en-US" sz="2200" dirty="0"/>
          </a:p>
        </p:txBody>
      </p:sp>
      <p:sp>
        <p:nvSpPr>
          <p:cNvPr id="8" name="Text 3"/>
          <p:cNvSpPr/>
          <p:nvPr/>
        </p:nvSpPr>
        <p:spPr>
          <a:xfrm>
            <a:off x="1028224" y="4135517"/>
            <a:ext cx="3195876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Desde musgos hasta secuoyas gigantes</a:t>
            </a:r>
            <a:endParaRPr lang="en-US" sz="1750" dirty="0"/>
          </a:p>
        </p:txBody>
      </p:sp>
      <p:sp>
        <p:nvSpPr>
          <p:cNvPr id="9" name="Shape 4"/>
          <p:cNvSpPr/>
          <p:nvPr/>
        </p:nvSpPr>
        <p:spPr>
          <a:xfrm>
            <a:off x="4685348" y="2503408"/>
            <a:ext cx="3664863" cy="2546866"/>
          </a:xfrm>
          <a:prstGeom prst="roundRect">
            <a:avLst>
              <a:gd name="adj" fmla="val 3741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9782" y="2737842"/>
            <a:ext cx="680442" cy="680442"/>
          </a:xfrm>
          <a:prstGeom prst="rect">
            <a:avLst/>
          </a:prstGeom>
        </p:spPr>
      </p:pic>
      <p:pic>
        <p:nvPicPr>
          <p:cNvPr id="11" name="Image 4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6948" y="2924889"/>
            <a:ext cx="306110" cy="306110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4919782" y="36450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Pared celular</a:t>
            </a:r>
            <a:endParaRPr lang="en-US" sz="2200" dirty="0"/>
          </a:p>
        </p:txBody>
      </p:sp>
      <p:sp>
        <p:nvSpPr>
          <p:cNvPr id="13" name="Text 6"/>
          <p:cNvSpPr/>
          <p:nvPr/>
        </p:nvSpPr>
        <p:spPr>
          <a:xfrm>
            <a:off x="4919782" y="4135517"/>
            <a:ext cx="3195995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Estructura única que brinda soporte y protección</a:t>
            </a:r>
            <a:endParaRPr lang="en-US" sz="1750" dirty="0"/>
          </a:p>
        </p:txBody>
      </p:sp>
      <p:sp>
        <p:nvSpPr>
          <p:cNvPr id="14" name="Shape 7"/>
          <p:cNvSpPr/>
          <p:nvPr/>
        </p:nvSpPr>
        <p:spPr>
          <a:xfrm>
            <a:off x="793790" y="5277088"/>
            <a:ext cx="7556421" cy="2206704"/>
          </a:xfrm>
          <a:prstGeom prst="roundRect">
            <a:avLst>
              <a:gd name="adj" fmla="val 4317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pic>
        <p:nvPicPr>
          <p:cNvPr id="15" name="Image 5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224" y="5511522"/>
            <a:ext cx="680442" cy="680442"/>
          </a:xfrm>
          <a:prstGeom prst="rect">
            <a:avLst/>
          </a:prstGeom>
        </p:spPr>
      </p:pic>
      <p:pic>
        <p:nvPicPr>
          <p:cNvPr id="16" name="Image 6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15390" y="5698569"/>
            <a:ext cx="306110" cy="306110"/>
          </a:xfrm>
          <a:prstGeom prst="rect">
            <a:avLst/>
          </a:prstGeom>
        </p:spPr>
      </p:pic>
      <p:sp>
        <p:nvSpPr>
          <p:cNvPr id="17" name="Text 8"/>
          <p:cNvSpPr/>
          <p:nvPr/>
        </p:nvSpPr>
        <p:spPr>
          <a:xfrm>
            <a:off x="1028224" y="64187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Cloroplastos</a:t>
            </a:r>
            <a:endParaRPr lang="en-US" sz="2200" dirty="0"/>
          </a:p>
        </p:txBody>
      </p:sp>
      <p:sp>
        <p:nvSpPr>
          <p:cNvPr id="18" name="Text 9"/>
          <p:cNvSpPr/>
          <p:nvPr/>
        </p:nvSpPr>
        <p:spPr>
          <a:xfrm>
            <a:off x="1028224" y="6909197"/>
            <a:ext cx="7087553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Organelos especializados para la fotosíntesis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68604"/>
            <a:ext cx="1007685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Uniendo Fuerzas: Los Tejidos Vegetales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331012"/>
            <a:ext cx="13042821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Grupos de células colaboran para realizar funciones específicas</a:t>
            </a:r>
            <a:endParaRPr lang="en-US" sz="17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3790" y="3926324"/>
            <a:ext cx="680442" cy="68044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48902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Meristemos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5380673"/>
            <a:ext cx="4158615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Tejido de crecimiento continuo que permite el desarrollo de la planta</a:t>
            </a:r>
            <a:endParaRPr lang="en-US" sz="17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5893" y="3926324"/>
            <a:ext cx="680442" cy="68044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35893" y="48902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Epidermis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5235893" y="5380673"/>
            <a:ext cx="4158615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Capa protectora que defiende contra la deshidratación y patógenos</a:t>
            </a:r>
            <a:endParaRPr lang="en-US" sz="17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77995" y="3926324"/>
            <a:ext cx="680442" cy="680442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77995" y="48902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Parénquima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9677995" y="5380673"/>
            <a:ext cx="4158615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Células versátiles para almacenamiento, fotosíntesis y reparación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92367"/>
            <a:ext cx="1177492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Los Sistemas de Tejidos: Arquitectura Vegetal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954774"/>
            <a:ext cx="13042821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Los tejidos se organizan en tres sistemas principales que recorren toda la planta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550087"/>
            <a:ext cx="4196358" cy="2887028"/>
          </a:xfrm>
          <a:prstGeom prst="roundRect">
            <a:avLst>
              <a:gd name="adj" fmla="val 3300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8224" y="3784521"/>
            <a:ext cx="680442" cy="680442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5390" y="3971568"/>
            <a:ext cx="306110" cy="30611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28224" y="4691777"/>
            <a:ext cx="290453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Sistema de Protección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1028224" y="5182195"/>
            <a:ext cx="3727490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Epidermis y peridermis forman la barrera externa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5216962" y="3550087"/>
            <a:ext cx="4196358" cy="2887028"/>
          </a:xfrm>
          <a:prstGeom prst="roundRect">
            <a:avLst>
              <a:gd name="adj" fmla="val 3300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1396" y="3784521"/>
            <a:ext cx="680442" cy="680442"/>
          </a:xfrm>
          <a:prstGeom prst="rect">
            <a:avLst/>
          </a:prstGeom>
        </p:spPr>
      </p:pic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38562" y="3971568"/>
            <a:ext cx="306110" cy="30611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451396" y="46917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Sistema Fundamental</a:t>
            </a:r>
            <a:endParaRPr lang="en-US" sz="2200" dirty="0"/>
          </a:p>
        </p:txBody>
      </p:sp>
      <p:sp>
        <p:nvSpPr>
          <p:cNvPr id="13" name="Text 7"/>
          <p:cNvSpPr/>
          <p:nvPr/>
        </p:nvSpPr>
        <p:spPr>
          <a:xfrm>
            <a:off x="5451396" y="5182195"/>
            <a:ext cx="3727490" cy="10204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Parénquima, colénquima y esclerénquima para soporte y almacenamiento</a:t>
            </a:r>
            <a:endParaRPr lang="en-US" sz="1750" dirty="0"/>
          </a:p>
        </p:txBody>
      </p:sp>
      <p:sp>
        <p:nvSpPr>
          <p:cNvPr id="14" name="Shape 8"/>
          <p:cNvSpPr/>
          <p:nvPr/>
        </p:nvSpPr>
        <p:spPr>
          <a:xfrm>
            <a:off x="9640133" y="3550087"/>
            <a:ext cx="4196358" cy="2887028"/>
          </a:xfrm>
          <a:prstGeom prst="roundRect">
            <a:avLst>
              <a:gd name="adj" fmla="val 3300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4568" y="3784521"/>
            <a:ext cx="680442" cy="680442"/>
          </a:xfrm>
          <a:prstGeom prst="rect">
            <a:avLst/>
          </a:prstGeom>
        </p:spPr>
      </p:pic>
      <p:pic>
        <p:nvPicPr>
          <p:cNvPr id="16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61734" y="3971568"/>
            <a:ext cx="306110" cy="306110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9874568" y="46917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Sistema Vascular</a:t>
            </a:r>
            <a:endParaRPr lang="en-US" sz="2200" dirty="0"/>
          </a:p>
        </p:txBody>
      </p:sp>
      <p:sp>
        <p:nvSpPr>
          <p:cNvPr id="18" name="Text 10"/>
          <p:cNvSpPr/>
          <p:nvPr/>
        </p:nvSpPr>
        <p:spPr>
          <a:xfrm>
            <a:off x="9874568" y="5182195"/>
            <a:ext cx="3727490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Xilema y floema para transporte de agua y nutrientes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420189"/>
            <a:ext cx="726864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Estructura Interna de la Raíz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469130"/>
            <a:ext cx="7556421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Los tres sistemas de tejidos organizados en capas concéntricas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11674"/>
            <a:ext cx="1085076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Los Órganos Principales: Raíz, Tallo y Hoja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74081"/>
            <a:ext cx="13042821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Cada órgano es una unidad funcional compleja compuesta por los tres sistemas de tejidos</a:t>
            </a:r>
            <a:endParaRPr lang="en-US" sz="17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769394"/>
            <a:ext cx="2994184" cy="299418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60470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Raíz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6537484"/>
            <a:ext cx="4158615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Anclaje, absorción de agua y minerales</a:t>
            </a:r>
            <a:endParaRPr lang="en-US" sz="17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93" y="2769394"/>
            <a:ext cx="2994184" cy="299418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35893" y="60470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Tallo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5235893" y="6537484"/>
            <a:ext cx="4158615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Soporte estructural, transporte y almacenamiento</a:t>
            </a:r>
            <a:endParaRPr lang="en-US" sz="17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2769394"/>
            <a:ext cx="2994184" cy="299418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77995" y="60470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Hoja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9677995" y="6537484"/>
            <a:ext cx="4158615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Captura de luz solar para fotosíntesis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59258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La Raíz: Ancla y Absorbedora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350300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Host Grotesk Light" pitchFamily="34" charset="0"/>
                <a:ea typeface="Host Grotesk Light" pitchFamily="34" charset="-122"/>
                <a:cs typeface="Host Grotesk Light" pitchFamily="34" charset="-120"/>
              </a:rPr>
              <a:t>01</a:t>
            </a:r>
            <a:endParaRPr lang="en-US" sz="17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3705344"/>
            <a:ext cx="3664744" cy="304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93790" y="38796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Anclaje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793790" y="4370070"/>
            <a:ext cx="3664744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Fija la planta firmemente al suelo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4685348" y="3350300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Host Grotesk Light" pitchFamily="34" charset="0"/>
                <a:ea typeface="Host Grotesk Light" pitchFamily="34" charset="-122"/>
                <a:cs typeface="Host Grotesk Light" pitchFamily="34" charset="-120"/>
              </a:rPr>
              <a:t>02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348" y="3705344"/>
            <a:ext cx="3664863" cy="3048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685348" y="38796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Absorción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4685348" y="4370070"/>
            <a:ext cx="3664863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Extrae agua y nutrientes esenciales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793790" y="5107067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Host Grotesk Light" pitchFamily="34" charset="0"/>
                <a:ea typeface="Host Grotesk Light" pitchFamily="34" charset="-122"/>
                <a:cs typeface="Host Grotesk Light" pitchFamily="34" charset="-120"/>
              </a:rPr>
              <a:t>03</a:t>
            </a:r>
            <a:endParaRPr lang="en-US" sz="17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5439370"/>
            <a:ext cx="7556421" cy="3048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93790" y="563641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Crecimiento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793790" y="6126837"/>
            <a:ext cx="7556421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Primario (longitud) y secundario (grosor)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49003"/>
            <a:ext cx="721197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El Tallo: Conexión y Soporte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2597944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41074" y="28247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Xilema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641074" y="3315176"/>
            <a:ext cx="6195536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Transporta agua y minerales de raíz a hojas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90" y="3958828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41074" y="41856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Floema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641074" y="4676061"/>
            <a:ext cx="6195536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Distribuye azúcares a toda la planta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5319713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41074" y="55465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Soporte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641074" y="6036945"/>
            <a:ext cx="6195536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Sostiene hojas, flores y frutos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4568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La Hoja: La Fábrica de Alimentos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503408"/>
            <a:ext cx="3664744" cy="2546866"/>
          </a:xfrm>
          <a:prstGeom prst="roundRect">
            <a:avLst>
              <a:gd name="adj" fmla="val 3741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224" y="2737842"/>
            <a:ext cx="680442" cy="680442"/>
          </a:xfrm>
          <a:prstGeom prst="rect">
            <a:avLst/>
          </a:prstGeom>
        </p:spPr>
      </p:pic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15390" y="2924889"/>
            <a:ext cx="306110" cy="306110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028224" y="36450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Captación de luz</a:t>
            </a:r>
            <a:endParaRPr lang="en-US" sz="2200" dirty="0"/>
          </a:p>
        </p:txBody>
      </p:sp>
      <p:sp>
        <p:nvSpPr>
          <p:cNvPr id="8" name="Text 3"/>
          <p:cNvSpPr/>
          <p:nvPr/>
        </p:nvSpPr>
        <p:spPr>
          <a:xfrm>
            <a:off x="1028224" y="4135517"/>
            <a:ext cx="3195876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Diseño optimizado para maximizar energía solar</a:t>
            </a:r>
            <a:endParaRPr lang="en-US" sz="1750" dirty="0"/>
          </a:p>
        </p:txBody>
      </p:sp>
      <p:sp>
        <p:nvSpPr>
          <p:cNvPr id="9" name="Shape 4"/>
          <p:cNvSpPr/>
          <p:nvPr/>
        </p:nvSpPr>
        <p:spPr>
          <a:xfrm>
            <a:off x="4685348" y="2503408"/>
            <a:ext cx="3664863" cy="2546866"/>
          </a:xfrm>
          <a:prstGeom prst="roundRect">
            <a:avLst>
              <a:gd name="adj" fmla="val 3741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9782" y="2737842"/>
            <a:ext cx="680442" cy="680442"/>
          </a:xfrm>
          <a:prstGeom prst="rect">
            <a:avLst/>
          </a:prstGeom>
        </p:spPr>
      </p:pic>
      <p:pic>
        <p:nvPicPr>
          <p:cNvPr id="11" name="Image 4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6948" y="2924889"/>
            <a:ext cx="306110" cy="306110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4919782" y="36450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Fotosíntesis</a:t>
            </a:r>
            <a:endParaRPr lang="en-US" sz="2200" dirty="0"/>
          </a:p>
        </p:txBody>
      </p:sp>
      <p:sp>
        <p:nvSpPr>
          <p:cNvPr id="13" name="Text 6"/>
          <p:cNvSpPr/>
          <p:nvPr/>
        </p:nvSpPr>
        <p:spPr>
          <a:xfrm>
            <a:off x="4919782" y="4135517"/>
            <a:ext cx="3195995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Convierte luz en azúcares, libera oxígeno</a:t>
            </a:r>
            <a:endParaRPr lang="en-US" sz="1750" dirty="0"/>
          </a:p>
        </p:txBody>
      </p:sp>
      <p:sp>
        <p:nvSpPr>
          <p:cNvPr id="14" name="Shape 7"/>
          <p:cNvSpPr/>
          <p:nvPr/>
        </p:nvSpPr>
        <p:spPr>
          <a:xfrm>
            <a:off x="793790" y="5277088"/>
            <a:ext cx="7556421" cy="2206704"/>
          </a:xfrm>
          <a:prstGeom prst="roundRect">
            <a:avLst>
              <a:gd name="adj" fmla="val 4317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pic>
        <p:nvPicPr>
          <p:cNvPr id="15" name="Image 5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224" y="5511522"/>
            <a:ext cx="680442" cy="680442"/>
          </a:xfrm>
          <a:prstGeom prst="rect">
            <a:avLst/>
          </a:prstGeom>
        </p:spPr>
      </p:pic>
      <p:pic>
        <p:nvPicPr>
          <p:cNvPr id="16" name="Image 6" descr="preencoded.png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15390" y="5698569"/>
            <a:ext cx="306110" cy="306110"/>
          </a:xfrm>
          <a:prstGeom prst="rect">
            <a:avLst/>
          </a:prstGeom>
        </p:spPr>
      </p:pic>
      <p:sp>
        <p:nvSpPr>
          <p:cNvPr id="17" name="Text 8"/>
          <p:cNvSpPr/>
          <p:nvPr/>
        </p:nvSpPr>
        <p:spPr>
          <a:xfrm>
            <a:off x="1028224" y="641877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Transpiración</a:t>
            </a:r>
            <a:endParaRPr lang="en-US" sz="2200" dirty="0"/>
          </a:p>
        </p:txBody>
      </p:sp>
      <p:sp>
        <p:nvSpPr>
          <p:cNvPr id="18" name="Text 9"/>
          <p:cNvSpPr/>
          <p:nvPr/>
        </p:nvSpPr>
        <p:spPr>
          <a:xfrm>
            <a:off x="1028224" y="6909197"/>
            <a:ext cx="7087553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Liberación controlada de vapor de agua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2026-03-31T17:15:56Z</dcterms:created>
  <dcterms:modified xsi:type="dcterms:W3CDTF">2026-03-31T17:15:56Z</dcterms:modified>
</cp:coreProperties>
</file>