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itter Medium"/>
      <p:regular r:id="rId17"/>
    </p:embeddedFont>
    <p:embeddedFont>
      <p:font typeface="Bitter Medium"/>
      <p:regular r:id="rId18"/>
    </p:embeddedFont>
    <p:embeddedFont>
      <p:font typeface="Bitter Medium"/>
      <p:regular r:id="rId19"/>
    </p:embeddedFont>
    <p:embeddedFont>
      <p:font typeface="Bitter Medium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image" Target="../media/image-3-8.png"/><Relationship Id="rId9" Type="http://schemas.openxmlformats.org/officeDocument/2006/relationships/image" Target="../media/image-3-9.svg"/><Relationship Id="rId10" Type="http://schemas.openxmlformats.org/officeDocument/2006/relationships/slideLayout" Target="../slideLayouts/slideLayout4.xml"/><Relationship Id="rId11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 Órganos a Sistemas: La Increíble Organización del Reino Animal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05526" y="416838"/>
            <a:ext cx="4741069" cy="453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Evolución de la Complejidad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2305526" y="907733"/>
            <a:ext cx="2359343" cy="226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 lo Simple a lo Sofisticado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526" y="1709618"/>
            <a:ext cx="3277791" cy="1143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50663" y="2238018"/>
            <a:ext cx="1911787" cy="226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Invertebrados Simples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2450663" y="2520672"/>
            <a:ext cx="2987516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Estructuras menos complejas</a:t>
            </a:r>
            <a:endParaRPr lang="en-US" sz="11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186" y="1491853"/>
            <a:ext cx="3277910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821323" y="2020253"/>
            <a:ext cx="2127528" cy="226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Vertebrados Intermedios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5821323" y="2302907"/>
            <a:ext cx="2987635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Sistemas más desarrollados</a:t>
            </a:r>
            <a:endParaRPr lang="en-US" sz="11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964" y="1274088"/>
            <a:ext cx="3277791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192101" y="1802487"/>
            <a:ext cx="1870829" cy="226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Mamíferos Avanzados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9192101" y="2085142"/>
            <a:ext cx="2987516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Sistemas altamente especializados</a:t>
            </a:r>
            <a:endParaRPr lang="en-US" sz="11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526" y="3466862"/>
            <a:ext cx="6388537" cy="35656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2305526" y="7137083"/>
            <a:ext cx="6388537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Esponja:</a:t>
            </a:r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organización básica</a:t>
            </a:r>
            <a:endParaRPr lang="en-US" sz="11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775" y="3065383"/>
            <a:ext cx="3276600" cy="436876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9055775" y="7538680"/>
            <a:ext cx="3276600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Mamífero:</a:t>
            </a:r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complejidad máxima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081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¿Qué es un Órgano?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600319"/>
            <a:ext cx="41962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 Unidad Funcional del Cuerpo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2205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órgano es la unión de varios tejidos que trabajan juntos para realizar una función específica.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677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Ejemplos clave: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248870"/>
            <a:ext cx="4205168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Corazón: bombea sangre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Estómago: digiere alimentos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Piel: protege el cuerpo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549962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67174" y="1126331"/>
            <a:ext cx="5709047" cy="429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Tejidos: Los Ladrillos de los Órganos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5967174" y="1680448"/>
            <a:ext cx="8182451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tejidos son grupos de células similares que realizan una tarea particular.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967174" y="1950482"/>
            <a:ext cx="8182451" cy="1225868"/>
          </a:xfrm>
          <a:prstGeom prst="roundRect">
            <a:avLst>
              <a:gd name="adj" fmla="val 470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12073" y="2095381"/>
            <a:ext cx="412075" cy="412075"/>
          </a:xfrm>
          <a:prstGeom prst="roundRect">
            <a:avLst>
              <a:gd name="adj" fmla="val 22187916"/>
            </a:avLst>
          </a:prstGeom>
          <a:solidFill>
            <a:srgbClr val="D2600F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5421" y="2208728"/>
            <a:ext cx="185380" cy="1853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12073" y="2590562"/>
            <a:ext cx="1717358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Epitelial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6112073" y="2855000"/>
            <a:ext cx="7892653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Recubre superficies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5967174" y="3259455"/>
            <a:ext cx="8182451" cy="1225868"/>
          </a:xfrm>
          <a:prstGeom prst="roundRect">
            <a:avLst>
              <a:gd name="adj" fmla="val 470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112073" y="3404354"/>
            <a:ext cx="412075" cy="412075"/>
          </a:xfrm>
          <a:prstGeom prst="roundRect">
            <a:avLst>
              <a:gd name="adj" fmla="val 22187916"/>
            </a:avLst>
          </a:prstGeom>
          <a:solidFill>
            <a:srgbClr val="D2600F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5421" y="3517702"/>
            <a:ext cx="185380" cy="1853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112073" y="3899535"/>
            <a:ext cx="1717358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Conectivo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6112073" y="4163973"/>
            <a:ext cx="7892653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Soporta y conecta</a:t>
            </a:r>
            <a:endParaRPr lang="en-US" sz="1050" dirty="0"/>
          </a:p>
        </p:txBody>
      </p:sp>
      <p:sp>
        <p:nvSpPr>
          <p:cNvPr id="15" name="Shape 10"/>
          <p:cNvSpPr/>
          <p:nvPr/>
        </p:nvSpPr>
        <p:spPr>
          <a:xfrm>
            <a:off x="5967174" y="4568428"/>
            <a:ext cx="8182451" cy="1225868"/>
          </a:xfrm>
          <a:prstGeom prst="roundRect">
            <a:avLst>
              <a:gd name="adj" fmla="val 470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112073" y="4713327"/>
            <a:ext cx="412075" cy="412075"/>
          </a:xfrm>
          <a:prstGeom prst="roundRect">
            <a:avLst>
              <a:gd name="adj" fmla="val 22187916"/>
            </a:avLst>
          </a:prstGeom>
          <a:solidFill>
            <a:srgbClr val="D2600F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5421" y="4826675"/>
            <a:ext cx="185380" cy="18538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112073" y="5208508"/>
            <a:ext cx="1717358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Muscular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6112073" y="5472946"/>
            <a:ext cx="7892653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Permite movimiento</a:t>
            </a:r>
            <a:endParaRPr lang="en-US" sz="1050" dirty="0"/>
          </a:p>
        </p:txBody>
      </p:sp>
      <p:sp>
        <p:nvSpPr>
          <p:cNvPr id="20" name="Shape 14"/>
          <p:cNvSpPr/>
          <p:nvPr/>
        </p:nvSpPr>
        <p:spPr>
          <a:xfrm>
            <a:off x="5967174" y="5877401"/>
            <a:ext cx="8182451" cy="1225868"/>
          </a:xfrm>
          <a:prstGeom prst="roundRect">
            <a:avLst>
              <a:gd name="adj" fmla="val 470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6112073" y="6022300"/>
            <a:ext cx="412075" cy="412075"/>
          </a:xfrm>
          <a:prstGeom prst="roundRect">
            <a:avLst>
              <a:gd name="adj" fmla="val 22187916"/>
            </a:avLst>
          </a:prstGeom>
          <a:solidFill>
            <a:srgbClr val="D2600F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421" y="6135648"/>
            <a:ext cx="185380" cy="18538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112073" y="6517481"/>
            <a:ext cx="1717358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Nervioso</a:t>
            </a:r>
            <a:endParaRPr lang="en-US" sz="1350" dirty="0"/>
          </a:p>
        </p:txBody>
      </p:sp>
      <p:sp>
        <p:nvSpPr>
          <p:cNvPr id="24" name="Text 17"/>
          <p:cNvSpPr/>
          <p:nvPr/>
        </p:nvSpPr>
        <p:spPr>
          <a:xfrm>
            <a:off x="6112073" y="6781919"/>
            <a:ext cx="7892653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Transmite señales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164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Sistema Digestivo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01146"/>
            <a:ext cx="53987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Transformando Alimentos en Nutrientes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9563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550682"/>
            <a:ext cx="4196358" cy="3048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7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Boca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215408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Inicia la digestión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19563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550682"/>
            <a:ext cx="4196358" cy="3048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37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Esófago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215408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Transporta alimento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19563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550682"/>
            <a:ext cx="4196358" cy="3048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37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Estómago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215408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Descompone químicamente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497514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93790" y="5330190"/>
            <a:ext cx="6407944" cy="3048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504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Intestinos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93790" y="5994916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Absorben nutrientes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7428548" y="497514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330190"/>
            <a:ext cx="6407944" cy="3048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22" name="Text 20"/>
          <p:cNvSpPr/>
          <p:nvPr/>
        </p:nvSpPr>
        <p:spPr>
          <a:xfrm>
            <a:off x="7428548" y="5504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Hígado y Páncreas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7428548" y="5994916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Producen jugos digestivos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9982" y="518517"/>
            <a:ext cx="5120045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Sistema Respiratorio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809982" y="1170265"/>
            <a:ext cx="3196590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Intercambio Vital de Gases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09982" y="3755469"/>
            <a:ext cx="8295680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Permite la entrada de oxígeno y la salida de dióxido de carbono.</a:t>
            </a:r>
            <a:endParaRPr lang="en-US" sz="1450" dirty="0"/>
          </a:p>
        </p:txBody>
      </p:sp>
      <p:sp>
        <p:nvSpPr>
          <p:cNvPr id="5" name="Shape 3"/>
          <p:cNvSpPr/>
          <p:nvPr/>
        </p:nvSpPr>
        <p:spPr>
          <a:xfrm>
            <a:off x="809982" y="4208026"/>
            <a:ext cx="2660690" cy="1426488"/>
          </a:xfrm>
          <a:prstGeom prst="roundRect">
            <a:avLst>
              <a:gd name="adj" fmla="val 5552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21318" y="4419362"/>
            <a:ext cx="22380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Pulmones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21318" y="4870728"/>
            <a:ext cx="2238018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vertebrados terrestres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3627358" y="4208026"/>
            <a:ext cx="2660809" cy="1426488"/>
          </a:xfrm>
          <a:prstGeom prst="roundRect">
            <a:avLst>
              <a:gd name="adj" fmla="val 5552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38694" y="4419362"/>
            <a:ext cx="2238137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Branquias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3838694" y="4870728"/>
            <a:ext cx="2238137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peces y acuáticos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6444853" y="4208026"/>
            <a:ext cx="2660690" cy="1426488"/>
          </a:xfrm>
          <a:prstGeom prst="roundRect">
            <a:avLst>
              <a:gd name="adj" fmla="val 5552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656189" y="4419362"/>
            <a:ext cx="22380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Tráqueas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6656189" y="4870728"/>
            <a:ext cx="2238018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insectos</a:t>
            </a:r>
            <a:endParaRPr lang="en-US" sz="145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73339" y="1876306"/>
            <a:ext cx="4254579" cy="56727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0814"/>
            <a:ext cx="60246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Sistema Circulatorio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600319"/>
            <a:ext cx="42570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 Red de Transporte del Cuerpo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49962"/>
            <a:ext cx="8284131" cy="4623673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943" y="2583775"/>
            <a:ext cx="1134070" cy="139767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999827" y="28105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Corazón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999827" y="3391733"/>
            <a:ext cx="284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Bomba central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943" y="3981450"/>
            <a:ext cx="1134070" cy="139767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999827" y="4208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Vasos Sanguíneos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10999827" y="4789408"/>
            <a:ext cx="284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Arterias, venas, capilares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943" y="5379125"/>
            <a:ext cx="1134070" cy="176057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999827" y="56059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Función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10999827" y="6187083"/>
            <a:ext cx="284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Oxígeno, nutrientes y desechos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2317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Sistema Nervioso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422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Centro de Control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80190" y="3117175"/>
            <a:ext cx="3664744" cy="1322189"/>
          </a:xfrm>
          <a:prstGeom prst="roundRect">
            <a:avLst>
              <a:gd name="adj" fmla="val 720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14624" y="33516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Encéfalo (Cerebro)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14624" y="3842028"/>
            <a:ext cx="31958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Centro de procesamiento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3117175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06182" y="33516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Médula Espinal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406182" y="3842028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Conexión con el cuerpo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466617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14624" y="4900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Nervios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14624" y="539103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Comunicación bidireccional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6280190" y="624351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Recibe, procesa y responde a estímulos del ambiente.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9732" y="744855"/>
            <a:ext cx="5939790" cy="633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Sistema Tegumentario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09732" y="1451015"/>
            <a:ext cx="298799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Nuestra Primera Defensa</a:t>
            </a:r>
            <a:endParaRPr lang="en-US" sz="19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9732" y="2243733"/>
            <a:ext cx="405527" cy="40552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09732" y="2875836"/>
            <a:ext cx="253484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Protección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09732" y="3373874"/>
            <a:ext cx="4302323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Barrera contra amenazas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732" y="4043601"/>
            <a:ext cx="405527" cy="40552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09732" y="4675703"/>
            <a:ext cx="253484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Regulación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09732" y="5173742"/>
            <a:ext cx="4302323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Temperatura corporal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732" y="5843468"/>
            <a:ext cx="405527" cy="40552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09732" y="6475571"/>
            <a:ext cx="253484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Sensación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09732" y="6973610"/>
            <a:ext cx="4302323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Detecta estímulos</a:t>
            </a:r>
            <a:endParaRPr lang="en-US" sz="15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4261" y="2414230"/>
            <a:ext cx="8413909" cy="46960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639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Sistemas de Órganos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05896"/>
            <a:ext cx="30621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 Complejidad Animal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0038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asociación de varios órganos forma sistemas de órganos altamente especializados.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718441"/>
            <a:ext cx="1767840" cy="17678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5769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Sistema Endocrino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6260187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Hormonas y regulación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3718441"/>
            <a:ext cx="1767840" cy="17678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125278" y="5769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Sistema Inmunitario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4125278" y="6260187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Defensa y protección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3718441"/>
            <a:ext cx="1767840" cy="176784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56884" y="5769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Sistema Esquelético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456884" y="6260187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Soporte estructural</a:t>
            </a:r>
            <a:endParaRPr lang="en-US" sz="17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3718441"/>
            <a:ext cx="1767840" cy="176784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788491" y="5769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Sistema Reproductor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10788491" y="6260187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Continuidad de especies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2026-03-30T23:44:40Z</dcterms:created>
  <dcterms:modified xsi:type="dcterms:W3CDTF">2026-03-30T23:44:40Z</dcterms:modified>
</cp:coreProperties>
</file>