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Alexandria Semi Bold"/>
      <p:regular r:id="rId17"/>
    </p:embeddedFont>
    <p:embeddedFont>
      <p:font typeface="Alexandria Semi Bold"/>
      <p:regular r:id="rId18"/>
    </p:embeddedFont>
    <p:embeddedFont>
      <p:font typeface="Sora Light"/>
      <p:regular r:id="rId19"/>
    </p:embeddedFont>
    <p:embeddedFont>
      <p:font typeface="Sora Light"/>
      <p:regular r:id="rId20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svg"/><Relationship Id="rId4" Type="http://schemas.openxmlformats.org/officeDocument/2006/relationships/image" Target="../media/image-2-4.png"/><Relationship Id="rId5" Type="http://schemas.openxmlformats.org/officeDocument/2006/relationships/image" Target="../media/image-2-5.svg"/><Relationship Id="rId6" Type="http://schemas.openxmlformats.org/officeDocument/2006/relationships/image" Target="../media/image-2-6.png"/><Relationship Id="rId7" Type="http://schemas.openxmlformats.org/officeDocument/2006/relationships/image" Target="../media/image-2-7.svg"/><Relationship Id="rId8" Type="http://schemas.openxmlformats.org/officeDocument/2006/relationships/slideLayout" Target="../slideLayouts/slideLayout3.xml"/><Relationship Id="rId9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slideLayout" Target="../slideLayouts/slideLayout5.xml"/><Relationship Id="rId5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svg"/><Relationship Id="rId4" Type="http://schemas.openxmlformats.org/officeDocument/2006/relationships/image" Target="../media/image-6-4.png"/><Relationship Id="rId5" Type="http://schemas.openxmlformats.org/officeDocument/2006/relationships/image" Target="../media/image-6-5.svg"/><Relationship Id="rId6" Type="http://schemas.openxmlformats.org/officeDocument/2006/relationships/image" Target="../media/image-6-6.png"/><Relationship Id="rId7" Type="http://schemas.openxmlformats.org/officeDocument/2006/relationships/image" Target="../media/image-6-7.svg"/><Relationship Id="rId8" Type="http://schemas.openxmlformats.org/officeDocument/2006/relationships/slideLayout" Target="../slideLayouts/slideLayout7.xml"/><Relationship Id="rId9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slideLayout" Target="../slideLayouts/slideLayout8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svg"/><Relationship Id="rId4" Type="http://schemas.openxmlformats.org/officeDocument/2006/relationships/image" Target="../media/image-8-4.png"/><Relationship Id="rId5" Type="http://schemas.openxmlformats.org/officeDocument/2006/relationships/image" Target="../media/image-8-5.svg"/><Relationship Id="rId6" Type="http://schemas.openxmlformats.org/officeDocument/2006/relationships/image" Target="../media/image-8-6.png"/><Relationship Id="rId7" Type="http://schemas.openxmlformats.org/officeDocument/2006/relationships/image" Target="../media/image-8-7.svg"/><Relationship Id="rId8" Type="http://schemas.openxmlformats.org/officeDocument/2006/relationships/slideLayout" Target="../slideLayouts/slideLayout9.xml"/><Relationship Id="rId9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svg"/><Relationship Id="rId5" Type="http://schemas.openxmlformats.org/officeDocument/2006/relationships/image" Target="../media/image-9-5.png"/><Relationship Id="rId6" Type="http://schemas.openxmlformats.org/officeDocument/2006/relationships/image" Target="../media/image-9-6.svg"/><Relationship Id="rId7" Type="http://schemas.openxmlformats.org/officeDocument/2006/relationships/image" Target="../media/image-9-7.png"/><Relationship Id="rId8" Type="http://schemas.openxmlformats.org/officeDocument/2006/relationships/image" Target="../media/image-9-8.svg"/><Relationship Id="rId9" Type="http://schemas.openxmlformats.org/officeDocument/2006/relationships/slideLayout" Target="../slideLayouts/slideLayout10.xml"/><Relationship Id="rId10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3066217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La Diversidad Genética de la Tierra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44709" y="4816554"/>
            <a:ext cx="76273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Un tesoro evolutivo que sostiene toda la vida en nuestro planeta</a:t>
            </a:r>
            <a:endParaRPr lang="en-US" sz="1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2148840"/>
            <a:ext cx="7189827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La Clave de la Resiliencia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58309" y="3186470"/>
            <a:ext cx="487442" cy="487442"/>
          </a:xfrm>
          <a:prstGeom prst="roundRect">
            <a:avLst>
              <a:gd name="adj" fmla="val 18669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462326" y="3227070"/>
            <a:ext cx="6736437" cy="427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50"/>
              </a:lnSpc>
              <a:buNone/>
            </a:pPr>
            <a:r>
              <a:rPr lang="en-US" sz="2650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Cada gen cuenta una historia evolutiva</a:t>
            </a:r>
            <a:endParaRPr lang="en-US" sz="2650" dirty="0"/>
          </a:p>
        </p:txBody>
      </p:sp>
      <p:sp>
        <p:nvSpPr>
          <p:cNvPr id="6" name="Shape 3"/>
          <p:cNvSpPr/>
          <p:nvPr/>
        </p:nvSpPr>
        <p:spPr>
          <a:xfrm>
            <a:off x="758309" y="4107180"/>
            <a:ext cx="487442" cy="487442"/>
          </a:xfrm>
          <a:prstGeom prst="roundRect">
            <a:avLst>
              <a:gd name="adj" fmla="val 18669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1462326" y="4147780"/>
            <a:ext cx="6923365" cy="8551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350"/>
              </a:lnSpc>
              <a:buNone/>
            </a:pPr>
            <a:r>
              <a:rPr lang="en-US" sz="2650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Protegerla es asegurar nuestro propio futuro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1083231" y="5490329"/>
            <a:ext cx="730246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1A2D7A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¡Gracias por proteger el tesoro evolutivo de la Tierra!</a:t>
            </a:r>
            <a:endParaRPr lang="en-US" sz="1700" dirty="0"/>
          </a:p>
        </p:txBody>
      </p:sp>
      <p:sp>
        <p:nvSpPr>
          <p:cNvPr id="9" name="Shape 6"/>
          <p:cNvSpPr/>
          <p:nvPr/>
        </p:nvSpPr>
        <p:spPr>
          <a:xfrm>
            <a:off x="758309" y="5246608"/>
            <a:ext cx="30480" cy="834152"/>
          </a:xfrm>
          <a:prstGeom prst="rect">
            <a:avLst/>
          </a:prstGeom>
          <a:solidFill>
            <a:srgbClr val="1A2D7A"/>
          </a:solidFill>
          <a:ln/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866537"/>
            <a:ext cx="7274123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¿Qué es la Biodiversidad?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44709" y="1904167"/>
            <a:ext cx="76273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Más allá de las especies</a:t>
            </a:r>
            <a:endParaRPr lang="en-US" sz="1700" dirty="0"/>
          </a:p>
        </p:txBody>
      </p:sp>
      <p:sp>
        <p:nvSpPr>
          <p:cNvPr id="5" name="Shape 2"/>
          <p:cNvSpPr/>
          <p:nvPr/>
        </p:nvSpPr>
        <p:spPr>
          <a:xfrm>
            <a:off x="6244709" y="2494598"/>
            <a:ext cx="3705344" cy="2504003"/>
          </a:xfrm>
          <a:prstGeom prst="roundRect">
            <a:avLst>
              <a:gd name="adj" fmla="val 3634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6468904" y="2718792"/>
            <a:ext cx="649962" cy="649962"/>
          </a:xfrm>
          <a:prstGeom prst="roundRect">
            <a:avLst>
              <a:gd name="adj" fmla="val 14067108"/>
            </a:avLst>
          </a:prstGeom>
          <a:solidFill>
            <a:srgbClr val="1A2D7A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47617" y="2897505"/>
            <a:ext cx="292418" cy="29241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468904" y="3585329"/>
            <a:ext cx="2890599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Diversidad Genética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6468904" y="4071461"/>
            <a:ext cx="3256955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Variación en el código de la vida</a:t>
            </a:r>
            <a:endParaRPr lang="en-US" sz="1700" dirty="0"/>
          </a:p>
        </p:txBody>
      </p:sp>
      <p:sp>
        <p:nvSpPr>
          <p:cNvPr id="10" name="Shape 6"/>
          <p:cNvSpPr/>
          <p:nvPr/>
        </p:nvSpPr>
        <p:spPr>
          <a:xfrm>
            <a:off x="10166628" y="2494598"/>
            <a:ext cx="3705463" cy="2504003"/>
          </a:xfrm>
          <a:prstGeom prst="roundRect">
            <a:avLst>
              <a:gd name="adj" fmla="val 3634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11" name="Shape 7"/>
          <p:cNvSpPr/>
          <p:nvPr/>
        </p:nvSpPr>
        <p:spPr>
          <a:xfrm>
            <a:off x="10390823" y="2718792"/>
            <a:ext cx="649962" cy="649962"/>
          </a:xfrm>
          <a:prstGeom prst="roundRect">
            <a:avLst>
              <a:gd name="adj" fmla="val 14067108"/>
            </a:avLst>
          </a:prstGeom>
          <a:solidFill>
            <a:srgbClr val="1A2D7A"/>
          </a:solidFill>
          <a:ln/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69535" y="2897505"/>
            <a:ext cx="292418" cy="292418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0390823" y="3585329"/>
            <a:ext cx="3257074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Diversidad de Especies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10390823" y="4427696"/>
            <a:ext cx="3257074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Milones de formas de vida</a:t>
            </a:r>
            <a:endParaRPr lang="en-US" sz="1700" dirty="0"/>
          </a:p>
        </p:txBody>
      </p:sp>
      <p:sp>
        <p:nvSpPr>
          <p:cNvPr id="15" name="Shape 10"/>
          <p:cNvSpPr/>
          <p:nvPr/>
        </p:nvSpPr>
        <p:spPr>
          <a:xfrm>
            <a:off x="6244709" y="5215176"/>
            <a:ext cx="7627382" cy="2147768"/>
          </a:xfrm>
          <a:prstGeom prst="roundRect">
            <a:avLst>
              <a:gd name="adj" fmla="val 4237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16" name="Shape 11"/>
          <p:cNvSpPr/>
          <p:nvPr/>
        </p:nvSpPr>
        <p:spPr>
          <a:xfrm>
            <a:off x="6468904" y="5439370"/>
            <a:ext cx="649962" cy="649962"/>
          </a:xfrm>
          <a:prstGeom prst="roundRect">
            <a:avLst>
              <a:gd name="adj" fmla="val 14067108"/>
            </a:avLst>
          </a:prstGeom>
          <a:solidFill>
            <a:srgbClr val="1A2D7A"/>
          </a:solidFill>
          <a:ln/>
        </p:spPr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47617" y="5618083"/>
            <a:ext cx="292418" cy="292418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6468904" y="6305907"/>
            <a:ext cx="3851196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Diversidad de Ecosistemas</a:t>
            </a:r>
            <a:endParaRPr lang="en-US" sz="2200" dirty="0"/>
          </a:p>
        </p:txBody>
      </p:sp>
      <p:sp>
        <p:nvSpPr>
          <p:cNvPr id="19" name="Text 13"/>
          <p:cNvSpPr/>
          <p:nvPr/>
        </p:nvSpPr>
        <p:spPr>
          <a:xfrm>
            <a:off x="6468904" y="6792039"/>
            <a:ext cx="7178993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Hábitats únicos y conectados</a:t>
            </a:r>
            <a:endParaRPr lang="en-US" sz="17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696873"/>
            <a:ext cx="6672143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Biodiversidad Genética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58309" y="1496139"/>
            <a:ext cx="7188637" cy="570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La variedad dentro de nosotros</a:t>
            </a:r>
            <a:endParaRPr lang="en-US" sz="3550" dirty="0"/>
          </a:p>
        </p:txBody>
      </p:sp>
      <p:sp>
        <p:nvSpPr>
          <p:cNvPr id="4" name="Text 2"/>
          <p:cNvSpPr/>
          <p:nvPr/>
        </p:nvSpPr>
        <p:spPr>
          <a:xfrm>
            <a:off x="758309" y="4041100"/>
            <a:ext cx="4246126" cy="19607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Variación de genes dentro de una especie</a:t>
            </a:r>
            <a:endParaRPr lang="en-US" sz="1700" dirty="0"/>
          </a:p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Diferencias entre poblaciones</a:t>
            </a:r>
            <a:endParaRPr lang="en-US" sz="1700" dirty="0"/>
          </a:p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Base de la adaptación evolutiva</a:t>
            </a:r>
            <a:endParaRPr lang="en-US" sz="1700" dirty="0"/>
          </a:p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Fundamento de la supervivencia</a:t>
            </a:r>
            <a:endParaRPr lang="en-US" sz="17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40693" y="2634853"/>
            <a:ext cx="8338899" cy="465415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2065615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¿Por Qué Importa?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309" y="3211592"/>
            <a:ext cx="2430542" cy="150209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8309" y="4984432"/>
            <a:ext cx="3216116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Adaptación al Cambio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58309" y="5470565"/>
            <a:ext cx="419076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Genes diversos permiten respuesta a clima y enfermedades</a:t>
            </a:r>
            <a:endParaRPr lang="en-US" sz="17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819" y="3211592"/>
            <a:ext cx="2430542" cy="150209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19819" y="4984432"/>
            <a:ext cx="2917150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Resistencia a Plagas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19819" y="5470565"/>
            <a:ext cx="419076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Variedad genética protege contra amenazas</a:t>
            </a:r>
            <a:endParaRPr lang="en-US" sz="17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1329" y="3211592"/>
            <a:ext cx="2430542" cy="150209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81329" y="4984432"/>
            <a:ext cx="4032766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Supervivencia a Largo Plazo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81329" y="5470565"/>
            <a:ext cx="419076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Base para evolución futura</a:t>
            </a:r>
            <a:endParaRPr lang="en-US" sz="1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1032748"/>
            <a:ext cx="710993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Genética de Poblaciones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44709" y="1832015"/>
            <a:ext cx="7627382" cy="11401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Estudiando la variabilidad natural</a:t>
            </a:r>
            <a:endParaRPr lang="en-US" sz="35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709" y="3297079"/>
            <a:ext cx="1083231" cy="129992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544514" y="3513653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Variación Natural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7544514" y="3999786"/>
            <a:ext cx="632757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Diferencias entre organismos</a:t>
            </a:r>
            <a:endParaRPr lang="en-US" sz="170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709" y="4597003"/>
            <a:ext cx="1083231" cy="1299924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544514" y="481357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Polimorfismo</a:t>
            </a:r>
            <a:endParaRPr lang="en-US" sz="2200" dirty="0"/>
          </a:p>
        </p:txBody>
      </p:sp>
      <p:sp>
        <p:nvSpPr>
          <p:cNvPr id="10" name="Text 5"/>
          <p:cNvSpPr/>
          <p:nvPr/>
        </p:nvSpPr>
        <p:spPr>
          <a:xfrm>
            <a:off x="7544514" y="5299710"/>
            <a:ext cx="632757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Diferencias dentro de especies</a:t>
            </a:r>
            <a:endParaRPr lang="en-US" sz="170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709" y="5896928"/>
            <a:ext cx="1083231" cy="1299924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544514" y="6113502"/>
            <a:ext cx="3063359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Divergencia Genética</a:t>
            </a:r>
            <a:endParaRPr lang="en-US" sz="2200" dirty="0"/>
          </a:p>
        </p:txBody>
      </p:sp>
      <p:sp>
        <p:nvSpPr>
          <p:cNvPr id="13" name="Text 7"/>
          <p:cNvSpPr/>
          <p:nvPr/>
        </p:nvSpPr>
        <p:spPr>
          <a:xfrm>
            <a:off x="7544514" y="6599634"/>
            <a:ext cx="6327577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Acumulación de diferencias</a:t>
            </a:r>
            <a:endParaRPr lang="en-US" sz="1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746998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Ejemplos en Acción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44709" y="1784628"/>
            <a:ext cx="76273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Diversidad genética salvando vidas</a:t>
            </a:r>
            <a:endParaRPr lang="en-US" sz="1700" dirty="0"/>
          </a:p>
        </p:txBody>
      </p:sp>
      <p:sp>
        <p:nvSpPr>
          <p:cNvPr id="5" name="Shape 2"/>
          <p:cNvSpPr/>
          <p:nvPr/>
        </p:nvSpPr>
        <p:spPr>
          <a:xfrm>
            <a:off x="6244709" y="2375059"/>
            <a:ext cx="7627382" cy="1673662"/>
          </a:xfrm>
          <a:prstGeom prst="roundRect">
            <a:avLst>
              <a:gd name="adj" fmla="val 5437"/>
            </a:avLst>
          </a:prstGeom>
          <a:solidFill>
            <a:srgbClr val="FFFAFA"/>
          </a:solidFill>
          <a:ln w="30480">
            <a:solidFill>
              <a:srgbClr val="BBC2DC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6275189" y="2405539"/>
            <a:ext cx="866537" cy="1612702"/>
          </a:xfrm>
          <a:prstGeom prst="roundRect">
            <a:avLst>
              <a:gd name="adj" fmla="val 6280"/>
            </a:avLst>
          </a:prstGeom>
          <a:solidFill>
            <a:srgbClr val="D5DCF6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2127" y="3049310"/>
            <a:ext cx="324922" cy="32492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358301" y="2622113"/>
            <a:ext cx="4083487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Resistencia a Enfermedades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7358301" y="3108246"/>
            <a:ext cx="6266736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Genes que confieren inmunidad en humanos contra VIH/SIDA</a:t>
            </a:r>
            <a:endParaRPr lang="en-US" sz="1700" dirty="0"/>
          </a:p>
        </p:txBody>
      </p:sp>
      <p:sp>
        <p:nvSpPr>
          <p:cNvPr id="10" name="Shape 6"/>
          <p:cNvSpPr/>
          <p:nvPr/>
        </p:nvSpPr>
        <p:spPr>
          <a:xfrm>
            <a:off x="6244709" y="4265295"/>
            <a:ext cx="7627382" cy="1673662"/>
          </a:xfrm>
          <a:prstGeom prst="roundRect">
            <a:avLst>
              <a:gd name="adj" fmla="val 5437"/>
            </a:avLst>
          </a:prstGeom>
          <a:solidFill>
            <a:srgbClr val="FFFAFA"/>
          </a:solidFill>
          <a:ln w="30480">
            <a:solidFill>
              <a:srgbClr val="BBC2DC"/>
            </a:solidFill>
            <a:prstDash val="solid"/>
          </a:ln>
        </p:spPr>
      </p:sp>
      <p:sp>
        <p:nvSpPr>
          <p:cNvPr id="11" name="Shape 7"/>
          <p:cNvSpPr/>
          <p:nvPr/>
        </p:nvSpPr>
        <p:spPr>
          <a:xfrm>
            <a:off x="6275189" y="4295775"/>
            <a:ext cx="866537" cy="1612702"/>
          </a:xfrm>
          <a:prstGeom prst="roundRect">
            <a:avLst>
              <a:gd name="adj" fmla="val 6280"/>
            </a:avLst>
          </a:prstGeom>
          <a:solidFill>
            <a:srgbClr val="D5DCF6"/>
          </a:solidFill>
          <a:ln/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42127" y="4939546"/>
            <a:ext cx="324922" cy="324922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358301" y="4512350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Extremófilos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7358301" y="4998482"/>
            <a:ext cx="6266736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Bacterias en fuentes termales con genes únicos para sobrevivir</a:t>
            </a:r>
            <a:endParaRPr lang="en-US" sz="1700" dirty="0"/>
          </a:p>
        </p:txBody>
      </p:sp>
      <p:sp>
        <p:nvSpPr>
          <p:cNvPr id="15" name="Shape 10"/>
          <p:cNvSpPr/>
          <p:nvPr/>
        </p:nvSpPr>
        <p:spPr>
          <a:xfrm>
            <a:off x="6244709" y="6155531"/>
            <a:ext cx="7627382" cy="1326952"/>
          </a:xfrm>
          <a:prstGeom prst="roundRect">
            <a:avLst>
              <a:gd name="adj" fmla="val 6858"/>
            </a:avLst>
          </a:prstGeom>
          <a:solidFill>
            <a:srgbClr val="FFFAFA"/>
          </a:solidFill>
          <a:ln w="30480">
            <a:solidFill>
              <a:srgbClr val="BBC2DC"/>
            </a:solidFill>
            <a:prstDash val="solid"/>
          </a:ln>
        </p:spPr>
      </p:sp>
      <p:sp>
        <p:nvSpPr>
          <p:cNvPr id="16" name="Shape 11"/>
          <p:cNvSpPr/>
          <p:nvPr/>
        </p:nvSpPr>
        <p:spPr>
          <a:xfrm>
            <a:off x="6275189" y="6186011"/>
            <a:ext cx="866537" cy="1265992"/>
          </a:xfrm>
          <a:prstGeom prst="roundRect">
            <a:avLst>
              <a:gd name="adj" fmla="val 6280"/>
            </a:avLst>
          </a:prstGeom>
          <a:solidFill>
            <a:srgbClr val="D5DCF6"/>
          </a:solidFill>
          <a:ln/>
        </p:spPr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42127" y="6656427"/>
            <a:ext cx="324922" cy="324922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358301" y="6402586"/>
            <a:ext cx="2971562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Variedad de Cultivos</a:t>
            </a:r>
            <a:endParaRPr lang="en-US" sz="2200" dirty="0"/>
          </a:p>
        </p:txBody>
      </p:sp>
      <p:sp>
        <p:nvSpPr>
          <p:cNvPr id="19" name="Text 13"/>
          <p:cNvSpPr/>
          <p:nvPr/>
        </p:nvSpPr>
        <p:spPr>
          <a:xfrm>
            <a:off x="7358301" y="6888718"/>
            <a:ext cx="6266736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Maíz con distintas resistencias y rendimientos agrícolas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4855" y="497443"/>
            <a:ext cx="5518428" cy="5950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50"/>
              </a:lnSpc>
              <a:buNone/>
            </a:pPr>
            <a:r>
              <a:rPr lang="en-US" sz="3700" dirty="0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La Amenaza Silenciosa</a:t>
            </a:r>
            <a:endParaRPr lang="en-US" sz="3700" dirty="0"/>
          </a:p>
        </p:txBody>
      </p:sp>
      <p:sp>
        <p:nvSpPr>
          <p:cNvPr id="3" name="Text 1"/>
          <p:cNvSpPr/>
          <p:nvPr/>
        </p:nvSpPr>
        <p:spPr>
          <a:xfrm>
            <a:off x="744855" y="1152882"/>
            <a:ext cx="5992535" cy="4760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700"/>
              </a:lnSpc>
              <a:buNone/>
            </a:pPr>
            <a:r>
              <a:rPr lang="en-US" sz="2950" dirty="0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Pérdida de diversidad genética</a:t>
            </a:r>
            <a:endParaRPr lang="en-US" sz="2950" dirty="0"/>
          </a:p>
        </p:txBody>
      </p:sp>
      <p:sp>
        <p:nvSpPr>
          <p:cNvPr id="4" name="Text 2"/>
          <p:cNvSpPr/>
          <p:nvPr/>
        </p:nvSpPr>
        <p:spPr>
          <a:xfrm>
            <a:off x="744855" y="3580090"/>
            <a:ext cx="2380536" cy="297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⚠️</a:t>
            </a:r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 Amenazas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744855" y="4028480"/>
            <a:ext cx="4312325" cy="12211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050"/>
              </a:lnSpc>
              <a:buSzPct val="100000"/>
              <a:buChar char="•"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Destrucción de hábitats</a:t>
            </a:r>
            <a:endParaRPr lang="en-US" sz="1400" dirty="0"/>
          </a:p>
          <a:p>
            <a:pPr algn="l" marL="342900" indent="-342900">
              <a:lnSpc>
                <a:spcPts val="2050"/>
              </a:lnSpc>
              <a:buSzPct val="100000"/>
              <a:buChar char="•"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Contaminación ambiental</a:t>
            </a:r>
            <a:endParaRPr lang="en-US" sz="1400" dirty="0"/>
          </a:p>
          <a:p>
            <a:pPr algn="l" marL="342900" indent="-342900">
              <a:lnSpc>
                <a:spcPts val="2050"/>
              </a:lnSpc>
              <a:buSzPct val="100000"/>
              <a:buChar char="•"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Poblaciones aisladas</a:t>
            </a:r>
            <a:endParaRPr lang="en-US" sz="1400" dirty="0"/>
          </a:p>
          <a:p>
            <a:pPr algn="l" marL="342900" indent="-342900">
              <a:lnSpc>
                <a:spcPts val="2050"/>
              </a:lnSpc>
              <a:buSzPct val="100000"/>
              <a:buChar char="•"/>
            </a:pPr>
            <a:r>
              <a:rPr lang="en-US" sz="14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Pérdida de variabilidad</a:t>
            </a:r>
            <a:endParaRPr lang="en-US" sz="140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06045" y="2025372"/>
            <a:ext cx="8386882" cy="4680942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>
            <a:off x="744855" y="7046119"/>
            <a:ext cx="13140571" cy="687943"/>
          </a:xfrm>
          <a:prstGeom prst="roundRect">
            <a:avLst>
              <a:gd name="adj" fmla="val 11046"/>
            </a:avLst>
          </a:prstGeom>
          <a:solidFill>
            <a:srgbClr val="C0CAF2"/>
          </a:solidFill>
          <a:ln/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711" y="7304246"/>
            <a:ext cx="226100" cy="180856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332667" y="7242215"/>
            <a:ext cx="12371903" cy="2656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Las poblaciones pequeñas y aisladas son más vulnerables a la extinción</a:t>
            </a:r>
            <a:endParaRPr lang="en-US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37315" y="694968"/>
            <a:ext cx="4894778" cy="611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00"/>
              </a:lnSpc>
              <a:buNone/>
            </a:pPr>
            <a:r>
              <a:rPr lang="en-US" sz="3850" dirty="0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Conservación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6137315" y="1370528"/>
            <a:ext cx="7842171" cy="9789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850"/>
              </a:lnSpc>
              <a:buNone/>
            </a:pPr>
            <a:r>
              <a:rPr lang="en-US" sz="3050" dirty="0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Protegiendo nuestro patrimonio genético</a:t>
            </a:r>
            <a:endParaRPr lang="en-US" sz="30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37315" y="2588895"/>
            <a:ext cx="557927" cy="55792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137315" y="3346371"/>
            <a:ext cx="3091458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Bancos de Germoplasma</a:t>
            </a:r>
            <a:endParaRPr lang="en-US" sz="1900" dirty="0"/>
          </a:p>
        </p:txBody>
      </p:sp>
      <p:sp>
        <p:nvSpPr>
          <p:cNvPr id="7" name="Text 3"/>
          <p:cNvSpPr/>
          <p:nvPr/>
        </p:nvSpPr>
        <p:spPr>
          <a:xfrm>
            <a:off x="6137315" y="3748088"/>
            <a:ext cx="7842171" cy="2764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Preservación de diversidad de cultivos para futuras generaciones</a:t>
            </a:r>
            <a:endParaRPr lang="en-US" sz="145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37315" y="4343876"/>
            <a:ext cx="557927" cy="557927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6137315" y="5101352"/>
            <a:ext cx="2447330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Cría en Cautiverio</a:t>
            </a:r>
            <a:endParaRPr lang="en-US" sz="1900" dirty="0"/>
          </a:p>
        </p:txBody>
      </p:sp>
      <p:sp>
        <p:nvSpPr>
          <p:cNvPr id="10" name="Text 5"/>
          <p:cNvSpPr/>
          <p:nvPr/>
        </p:nvSpPr>
        <p:spPr>
          <a:xfrm>
            <a:off x="6137315" y="5503069"/>
            <a:ext cx="7842171" cy="2764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Programas para especies en peligro de extinción</a:t>
            </a:r>
            <a:endParaRPr lang="en-US" sz="145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37315" y="6098857"/>
            <a:ext cx="557927" cy="557927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6137315" y="6856333"/>
            <a:ext cx="2837736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Protección de Hábitats</a:t>
            </a:r>
            <a:endParaRPr lang="en-US" sz="1900" dirty="0"/>
          </a:p>
        </p:txBody>
      </p:sp>
      <p:sp>
        <p:nvSpPr>
          <p:cNvPr id="13" name="Text 7"/>
          <p:cNvSpPr/>
          <p:nvPr/>
        </p:nvSpPr>
        <p:spPr>
          <a:xfrm>
            <a:off x="6137315" y="7258050"/>
            <a:ext cx="7842171" cy="2764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Mantenimiento de diversidad in situ en ecosistemas naturales</a:t>
            </a:r>
            <a:endParaRPr lang="en-US" sz="14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DFDFE0"/>
          </a:solidFill>
          <a:ln/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44709" y="1073110"/>
            <a:ext cx="7627382" cy="1425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600"/>
              </a:lnSpc>
              <a:buNone/>
            </a:pPr>
            <a:r>
              <a:rPr lang="en-US" sz="4450" dirty="0">
                <a:solidFill>
                  <a:srgbClr val="1F1E1E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El Futuro de la Biodiversidad</a:t>
            </a:r>
            <a:endParaRPr lang="en-US" sz="4450" dirty="0"/>
          </a:p>
        </p:txBody>
      </p:sp>
      <p:sp>
        <p:nvSpPr>
          <p:cNvPr id="6" name="Shape 2"/>
          <p:cNvSpPr/>
          <p:nvPr/>
        </p:nvSpPr>
        <p:spPr>
          <a:xfrm>
            <a:off x="6461403" y="3148370"/>
            <a:ext cx="216575" cy="974884"/>
          </a:xfrm>
          <a:prstGeom prst="roundRect">
            <a:avLst>
              <a:gd name="adj" fmla="val 42017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7" name="Shape 3"/>
          <p:cNvSpPr/>
          <p:nvPr/>
        </p:nvSpPr>
        <p:spPr>
          <a:xfrm>
            <a:off x="6244709" y="3006209"/>
            <a:ext cx="649962" cy="649962"/>
          </a:xfrm>
          <a:prstGeom prst="roundRect">
            <a:avLst>
              <a:gd name="adj" fmla="val 70343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07229" y="3168729"/>
            <a:ext cx="324922" cy="324922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111246" y="3040023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Genómica</a:t>
            </a:r>
            <a:endParaRPr lang="en-US" sz="2200" dirty="0"/>
          </a:p>
        </p:txBody>
      </p:sp>
      <p:sp>
        <p:nvSpPr>
          <p:cNvPr id="10" name="Text 5"/>
          <p:cNvSpPr/>
          <p:nvPr/>
        </p:nvSpPr>
        <p:spPr>
          <a:xfrm>
            <a:off x="7111246" y="3526155"/>
            <a:ext cx="676084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Secuenciación para entender variación</a:t>
            </a:r>
            <a:endParaRPr lang="en-US" sz="1700" dirty="0"/>
          </a:p>
        </p:txBody>
      </p:sp>
      <p:sp>
        <p:nvSpPr>
          <p:cNvPr id="11" name="Shape 6"/>
          <p:cNvSpPr/>
          <p:nvPr/>
        </p:nvSpPr>
        <p:spPr>
          <a:xfrm>
            <a:off x="6786324" y="4664869"/>
            <a:ext cx="216575" cy="974884"/>
          </a:xfrm>
          <a:prstGeom prst="roundRect">
            <a:avLst>
              <a:gd name="adj" fmla="val 42017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12" name="Shape 7"/>
          <p:cNvSpPr/>
          <p:nvPr/>
        </p:nvSpPr>
        <p:spPr>
          <a:xfrm>
            <a:off x="6569631" y="4522708"/>
            <a:ext cx="649962" cy="649962"/>
          </a:xfrm>
          <a:prstGeom prst="roundRect">
            <a:avLst>
              <a:gd name="adj" fmla="val 70343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32151" y="4685228"/>
            <a:ext cx="324922" cy="324922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436168" y="4556522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Biotecnología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7436168" y="5042654"/>
            <a:ext cx="6435923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Herramientas para conservación</a:t>
            </a:r>
            <a:endParaRPr lang="en-US" sz="1700" dirty="0"/>
          </a:p>
        </p:txBody>
      </p:sp>
      <p:sp>
        <p:nvSpPr>
          <p:cNvPr id="16" name="Shape 10"/>
          <p:cNvSpPr/>
          <p:nvPr/>
        </p:nvSpPr>
        <p:spPr>
          <a:xfrm>
            <a:off x="7111365" y="6181368"/>
            <a:ext cx="216575" cy="974884"/>
          </a:xfrm>
          <a:prstGeom prst="roundRect">
            <a:avLst>
              <a:gd name="adj" fmla="val 42017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17" name="Shape 11"/>
          <p:cNvSpPr/>
          <p:nvPr/>
        </p:nvSpPr>
        <p:spPr>
          <a:xfrm>
            <a:off x="6894671" y="6039207"/>
            <a:ext cx="649962" cy="649962"/>
          </a:xfrm>
          <a:prstGeom prst="roundRect">
            <a:avLst>
              <a:gd name="adj" fmla="val 70343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pic>
        <p:nvPicPr>
          <p:cNvPr id="18" name="Image 4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57192" y="6201728"/>
            <a:ext cx="324922" cy="324922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7761208" y="6073021"/>
            <a:ext cx="2923699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Colaboración Global</a:t>
            </a:r>
            <a:endParaRPr lang="en-US" sz="2200" dirty="0"/>
          </a:p>
        </p:txBody>
      </p:sp>
      <p:sp>
        <p:nvSpPr>
          <p:cNvPr id="20" name="Text 13"/>
          <p:cNvSpPr/>
          <p:nvPr/>
        </p:nvSpPr>
        <p:spPr>
          <a:xfrm>
            <a:off x="7761208" y="6559153"/>
            <a:ext cx="6110883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Esfuerzo conjunto para proteger</a:t>
            </a:r>
            <a:endParaRPr lang="en-US" sz="17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2026-03-17T16:19:22Z</dcterms:created>
  <dcterms:modified xsi:type="dcterms:W3CDTF">2026-03-17T16:19:22Z</dcterms:modified>
</cp:coreProperties>
</file>