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Alice"/>
      <p:regular r:id="rId17"/>
    </p:embeddedFont>
    <p:embeddedFont>
      <p:font typeface="Alice"/>
      <p:regular r:id="rId18"/>
    </p:embeddedFont>
    <p:embeddedFont>
      <p:font typeface="Lora"/>
      <p:regular r:id="rId19"/>
    </p:embeddedFont>
    <p:embeddedFont>
      <p:font typeface="Lora"/>
      <p:regular r:id="rId20"/>
    </p:embeddedFont>
    <p:embeddedFont>
      <p:font typeface="Lora"/>
      <p:regular r:id="rId21"/>
    </p:embeddedFont>
    <p:embeddedFont>
      <p:font typeface="Lora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sv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svg"/><Relationship Id="rId3" Type="http://schemas.openxmlformats.org/officeDocument/2006/relationships/image" Target="../media/image-5-3.png"/><Relationship Id="rId4" Type="http://schemas.openxmlformats.org/officeDocument/2006/relationships/image" Target="../media/image-5-4.sv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image" Target="../media/image-5-7.png"/><Relationship Id="rId8" Type="http://schemas.openxmlformats.org/officeDocument/2006/relationships/image" Target="../media/image-5-8.svg"/><Relationship Id="rId9" Type="http://schemas.openxmlformats.org/officeDocument/2006/relationships/slideLayout" Target="../slideLayouts/slideLayout6.xml"/><Relationship Id="rId10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image" Target="../media/image-9-9.svg"/><Relationship Id="rId10" Type="http://schemas.openxmlformats.org/officeDocument/2006/relationships/image" Target="../media/image-9-10.png"/><Relationship Id="rId11" Type="http://schemas.openxmlformats.org/officeDocument/2006/relationships/image" Target="../media/image-9-11.png"/><Relationship Id="rId12" Type="http://schemas.openxmlformats.org/officeDocument/2006/relationships/image" Target="../media/image-9-12.svg"/><Relationship Id="rId13" Type="http://schemas.openxmlformats.org/officeDocument/2006/relationships/image" Target="../media/image-9-13.png"/><Relationship Id="rId14" Type="http://schemas.openxmlformats.org/officeDocument/2006/relationships/image" Target="../media/image-9-14.png"/><Relationship Id="rId15" Type="http://schemas.openxmlformats.org/officeDocument/2006/relationships/image" Target="../media/image-9-15.svg"/><Relationship Id="rId16" Type="http://schemas.openxmlformats.org/officeDocument/2006/relationships/slideLayout" Target="../slideLayouts/slideLayout10.xml"/><Relationship Id="rId17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Ecología: Nuestro Planeta en Acción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Descubre cómo todos los seres vivos están interconectados en una danza perfecta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20666"/>
            <a:ext cx="674596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5F39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Cuidemos Nuestro Planeta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569607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7700"/>
              </a:lnSpc>
              <a:buNone/>
            </a:pPr>
            <a:r>
              <a:rPr lang="en-US" sz="61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¡La Ecología Nos Importa!</a:t>
            </a:r>
            <a:endParaRPr lang="en-US" sz="6150" dirty="0"/>
          </a:p>
        </p:txBody>
      </p:sp>
      <p:sp>
        <p:nvSpPr>
          <p:cNvPr id="5" name="Shape 2"/>
          <p:cNvSpPr/>
          <p:nvPr/>
        </p:nvSpPr>
        <p:spPr>
          <a:xfrm>
            <a:off x="6280190" y="4866203"/>
            <a:ext cx="7556421" cy="807958"/>
          </a:xfrm>
          <a:prstGeom prst="roundRect">
            <a:avLst>
              <a:gd name="adj" fmla="val 4211"/>
            </a:avLst>
          </a:prstGeom>
          <a:solidFill>
            <a:srgbClr val="F0EDE6"/>
          </a:solidFill>
          <a:ln/>
        </p:spPr>
      </p:sp>
      <p:sp>
        <p:nvSpPr>
          <p:cNvPr id="6" name="Text 3"/>
          <p:cNvSpPr/>
          <p:nvPr/>
        </p:nvSpPr>
        <p:spPr>
          <a:xfrm>
            <a:off x="6507004" y="5093018"/>
            <a:ext cx="581596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Salud de ecosistemas = Nuestra supervivencia</a:t>
            </a:r>
            <a:endParaRPr lang="en-US" sz="2200" dirty="0"/>
          </a:p>
        </p:txBody>
      </p:sp>
      <p:sp>
        <p:nvSpPr>
          <p:cNvPr id="7" name="Shape 4"/>
          <p:cNvSpPr/>
          <p:nvPr/>
        </p:nvSpPr>
        <p:spPr>
          <a:xfrm>
            <a:off x="6280190" y="5900976"/>
            <a:ext cx="7556421" cy="807958"/>
          </a:xfrm>
          <a:prstGeom prst="roundRect">
            <a:avLst>
              <a:gd name="adj" fmla="val 4211"/>
            </a:avLst>
          </a:prstGeom>
          <a:solidFill>
            <a:srgbClr val="F0EDE6"/>
          </a:solidFill>
          <a:ln/>
        </p:spPr>
      </p:sp>
      <p:sp>
        <p:nvSpPr>
          <p:cNvPr id="8" name="Text 5"/>
          <p:cNvSpPr/>
          <p:nvPr/>
        </p:nvSpPr>
        <p:spPr>
          <a:xfrm>
            <a:off x="6507004" y="6127790"/>
            <a:ext cx="56373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Pequeñas acciones generan grandes cambios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¿Qué es la Ecología?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32227"/>
            <a:ext cx="35708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El Estudio de Nuestro Hogar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113371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ciencia que estudia las interacciones entre los seres vivos y su entorno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043249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Etymología: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"Oikos" (casa) + "Logos" (estudio)</a:t>
            </a: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9981" y="2327434"/>
            <a:ext cx="8284131" cy="46236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8580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Los Componentes de un Ecosistema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1940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¡Todo Está Conectado!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6280190" y="2888575"/>
            <a:ext cx="7556421" cy="2214205"/>
          </a:xfrm>
          <a:prstGeom prst="roundRect">
            <a:avLst>
              <a:gd name="adj" fmla="val 1537"/>
            </a:avLst>
          </a:prstGeom>
          <a:solidFill>
            <a:srgbClr val="F0EDE6"/>
          </a:solidFill>
          <a:ln/>
        </p:spPr>
      </p:sp>
      <p:sp>
        <p:nvSpPr>
          <p:cNvPr id="6" name="Shape 3"/>
          <p:cNvSpPr/>
          <p:nvPr/>
        </p:nvSpPr>
        <p:spPr>
          <a:xfrm>
            <a:off x="6507004" y="311538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B5F39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4170" y="3302437"/>
            <a:ext cx="306110" cy="30611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507004" y="4022646"/>
            <a:ext cx="37501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Componente Inerte (Abiótico)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507004" y="4513064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Medio físico: agua, aire, suelo, luz solar, temperatura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6280190" y="5329595"/>
            <a:ext cx="7556421" cy="2214205"/>
          </a:xfrm>
          <a:prstGeom prst="roundRect">
            <a:avLst>
              <a:gd name="adj" fmla="val 1537"/>
            </a:avLst>
          </a:prstGeom>
          <a:solidFill>
            <a:srgbClr val="F0EDE6"/>
          </a:solidFill>
          <a:ln/>
        </p:spPr>
      </p:sp>
      <p:sp>
        <p:nvSpPr>
          <p:cNvPr id="11" name="Shape 7"/>
          <p:cNvSpPr/>
          <p:nvPr/>
        </p:nvSpPr>
        <p:spPr>
          <a:xfrm>
            <a:off x="6507004" y="555640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B5F39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4170" y="5743456"/>
            <a:ext cx="306110" cy="30611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507004" y="6463665"/>
            <a:ext cx="336482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Componente Vivo (Biótico)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6507004" y="6954083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Seres vivos: plantas, animales, hongos, bacterias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70923"/>
            <a:ext cx="949571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Especies, Poblaciones y Comunidades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704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Niveles de Vida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1133951" y="4072176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F0EDE6"/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3845302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F0EDE6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3930" y="4015442"/>
            <a:ext cx="340162" cy="34016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20604" y="47526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Especie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0604" y="5243036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Organismos con características similares que pueden reproducirse entre sí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557123" y="3731895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F0EDE6"/>
          </a:solidFill>
          <a:ln/>
        </p:spPr>
      </p:sp>
      <p:sp>
        <p:nvSpPr>
          <p:cNvPr id="10" name="Shape 7"/>
          <p:cNvSpPr/>
          <p:nvPr/>
        </p:nvSpPr>
        <p:spPr>
          <a:xfrm>
            <a:off x="5216962" y="3505021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F0EDE6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7102" y="3675162"/>
            <a:ext cx="340162" cy="34016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43776" y="44123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Población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5443776" y="4902756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Grupo de individuos de la misma especie viviendo en un área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9980295" y="3391733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F0EDE6"/>
          </a:solidFill>
          <a:ln/>
        </p:spPr>
      </p:sp>
      <p:sp>
        <p:nvSpPr>
          <p:cNvPr id="15" name="Shape 11"/>
          <p:cNvSpPr/>
          <p:nvPr/>
        </p:nvSpPr>
        <p:spPr>
          <a:xfrm>
            <a:off x="9640133" y="3164860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F0EDE6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10274" y="3335000"/>
            <a:ext cx="340162" cy="340162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66948" y="40721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Comunidad</a:t>
            </a:r>
            <a:endParaRPr lang="en-US" sz="2200" dirty="0"/>
          </a:p>
        </p:txBody>
      </p:sp>
      <p:sp>
        <p:nvSpPr>
          <p:cNvPr id="18" name="Text 13"/>
          <p:cNvSpPr/>
          <p:nvPr/>
        </p:nvSpPr>
        <p:spPr>
          <a:xfrm>
            <a:off x="9866948" y="4562594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Conjunto de diferentes poblaciones interactuando en un ecosistema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24764"/>
            <a:ext cx="691884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Relaciones en la Naturaleza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7242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La Danza de la Vida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3418761"/>
            <a:ext cx="566976" cy="56697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44253" y="34187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Depredación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644253" y="3909179"/>
            <a:ext cx="552914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Un ser se alimenta de otro (león y ñu)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884" y="3418761"/>
            <a:ext cx="566976" cy="5669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307348" y="34187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Parasitismo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8307348" y="3909179"/>
            <a:ext cx="55292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Un organismo vive a expensas de otro (pulga en perro)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5088612"/>
            <a:ext cx="566976" cy="56697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644253" y="50886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Comensalismo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644253" y="5579031"/>
            <a:ext cx="552914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Uno se beneficia, el otro no se ve afectado (pez rémora y tiburón)</a:t>
            </a:r>
            <a:endParaRPr lang="en-US" sz="17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6884" y="5088612"/>
            <a:ext cx="566976" cy="56697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307348" y="50886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Mutualismo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8307348" y="5579031"/>
            <a:ext cx="55292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Ambas especies se benefician (garcilla y búfalo)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26475"/>
            <a:ext cx="573155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La Cadena Alimentaria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125980"/>
            <a:ext cx="31683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¿Quién se Come a Quién?</a:t>
            </a:r>
            <a:endParaRPr lang="en-US" sz="22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820472"/>
            <a:ext cx="1134070" cy="13608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641074" y="30472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Productores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641074" y="3537704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Crean su propio alimento (plantas, algas)</a:t>
            </a:r>
            <a:endParaRPr lang="en-US" sz="17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4181356"/>
            <a:ext cx="1134070" cy="136088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641074" y="44081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Consumidores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7641074" y="4898588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Se alimentan de otros seres (herbívoros, carnívoros)</a:t>
            </a:r>
            <a:endParaRPr lang="en-US" sz="17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542240"/>
            <a:ext cx="1134070" cy="136088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641074" y="57690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Descomponedores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7641074" y="6259473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Reciclan materia orgánica muerta (hongos, bacterias)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39647" y="454104"/>
            <a:ext cx="3895249" cy="486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00"/>
              </a:lnSpc>
              <a:buNone/>
            </a:pPr>
            <a:r>
              <a:rPr lang="en-US" sz="30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Tipos de Ecosistemas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1939647" y="983813"/>
            <a:ext cx="1947624" cy="243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Hogares Diversos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1939647" y="1925479"/>
            <a:ext cx="2337197" cy="292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1B5F39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Terrestres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1939647" y="2324457"/>
            <a:ext cx="6855143" cy="953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Bosques</a:t>
            </a:r>
            <a:endParaRPr lang="en-US" sz="1200" dirty="0"/>
          </a:p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Selvas</a:t>
            </a:r>
            <a:endParaRPr lang="en-US" sz="1200" dirty="0"/>
          </a:p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Desiertos</a:t>
            </a:r>
            <a:endParaRPr lang="en-US" sz="1200" dirty="0"/>
          </a:p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Praderas</a:t>
            </a:r>
            <a:endParaRPr lang="en-US" sz="12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9647" y="3398044"/>
            <a:ext cx="6855143" cy="382607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182457" y="1494711"/>
            <a:ext cx="2337197" cy="292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1B5F39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Acuáticos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9182457" y="1893689"/>
            <a:ext cx="3515797" cy="953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Océanos</a:t>
            </a:r>
            <a:endParaRPr lang="en-US" sz="1200" dirty="0"/>
          </a:p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Ríos</a:t>
            </a:r>
            <a:endParaRPr lang="en-US" sz="1200" dirty="0"/>
          </a:p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Lagos</a:t>
            </a:r>
            <a:endParaRPr lang="en-US" sz="1200" dirty="0"/>
          </a:p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Charcas</a:t>
            </a:r>
            <a:endParaRPr lang="en-US" sz="12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457" y="2967276"/>
            <a:ext cx="3515797" cy="46877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1647" y="623411"/>
            <a:ext cx="5654873" cy="706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El Ciclo del Agua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1647" y="1420416"/>
            <a:ext cx="282737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Un Viaje Vital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1647" y="2112050"/>
            <a:ext cx="226100" cy="282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01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1647" y="2465784"/>
            <a:ext cx="7560707" cy="30480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7" name="Text 4"/>
          <p:cNvSpPr/>
          <p:nvPr/>
        </p:nvSpPr>
        <p:spPr>
          <a:xfrm>
            <a:off x="791647" y="2639735"/>
            <a:ext cx="282737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Evaporación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91647" y="3388162"/>
            <a:ext cx="226100" cy="282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791647" y="3741896"/>
            <a:ext cx="7560707" cy="30480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10" name="Text 7"/>
          <p:cNvSpPr/>
          <p:nvPr/>
        </p:nvSpPr>
        <p:spPr>
          <a:xfrm>
            <a:off x="791647" y="3915847"/>
            <a:ext cx="282737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Condensación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791647" y="4664273"/>
            <a:ext cx="226100" cy="282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1647" y="5018008"/>
            <a:ext cx="7560707" cy="30480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13" name="Text 10"/>
          <p:cNvSpPr/>
          <p:nvPr/>
        </p:nvSpPr>
        <p:spPr>
          <a:xfrm>
            <a:off x="791647" y="5191958"/>
            <a:ext cx="282737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Precipitación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791647" y="5940385"/>
            <a:ext cx="226100" cy="282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791647" y="6294120"/>
            <a:ext cx="7560707" cy="30480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16" name="Text 13"/>
          <p:cNvSpPr/>
          <p:nvPr/>
        </p:nvSpPr>
        <p:spPr>
          <a:xfrm>
            <a:off x="791647" y="6468070"/>
            <a:ext cx="282737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Recolección</a:t>
            </a:r>
            <a:endParaRPr lang="en-US" sz="2200" dirty="0"/>
          </a:p>
        </p:txBody>
      </p:sp>
      <p:sp>
        <p:nvSpPr>
          <p:cNvPr id="17" name="Text 14"/>
          <p:cNvSpPr/>
          <p:nvPr/>
        </p:nvSpPr>
        <p:spPr>
          <a:xfrm>
            <a:off x="791647" y="7244715"/>
            <a:ext cx="7560707" cy="361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Esencial para la vida en la Tierra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7628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El Ciclo del Carbono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5757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El Aliento de la Tierra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1857256" y="31492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Fotosíntesis</a:t>
            </a:r>
            <a:endParaRPr lang="en-US" sz="22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270284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3492" y="3235523"/>
            <a:ext cx="339328" cy="3393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7404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Respiración</a:t>
            </a:r>
            <a:endParaRPr lang="en-US" sz="22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270284"/>
            <a:ext cx="4564975" cy="4564975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93010" y="2970848"/>
            <a:ext cx="339328" cy="33932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10051256" y="43755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Atmósfera</a:t>
            </a:r>
            <a:endParaRPr lang="en-US" sz="2200" dirty="0"/>
          </a:p>
        </p:txBody>
      </p:sp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270284"/>
            <a:ext cx="4564975" cy="4564975"/>
          </a:xfrm>
          <a:prstGeom prst="rect">
            <a:avLst/>
          </a:prstGeom>
        </p:spPr>
      </p:pic>
      <p:pic>
        <p:nvPicPr>
          <p:cNvPr id="12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19423" y="4657606"/>
            <a:ext cx="339328" cy="339328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9937790" y="60106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Océanos</a:t>
            </a:r>
            <a:endParaRPr lang="en-US" sz="2200" dirty="0"/>
          </a:p>
        </p:txBody>
      </p:sp>
      <p:pic>
        <p:nvPicPr>
          <p:cNvPr id="14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270284"/>
            <a:ext cx="4564975" cy="4564975"/>
          </a:xfrm>
          <a:prstGeom prst="rect">
            <a:avLst/>
          </a:prstGeom>
        </p:spPr>
      </p:pic>
      <p:pic>
        <p:nvPicPr>
          <p:cNvPr id="15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70564" y="5964674"/>
            <a:ext cx="339328" cy="339328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1857256" y="56017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Suelo</a:t>
            </a:r>
            <a:endParaRPr lang="en-US" sz="2200" dirty="0"/>
          </a:p>
        </p:txBody>
      </p:sp>
      <p:pic>
        <p:nvPicPr>
          <p:cNvPr id="17" name="Image 8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2653" y="2270284"/>
            <a:ext cx="4564975" cy="4564975"/>
          </a:xfrm>
          <a:prstGeom prst="rect">
            <a:avLst/>
          </a:prstGeom>
        </p:spPr>
      </p:pic>
      <p:pic>
        <p:nvPicPr>
          <p:cNvPr id="18" name="Image 9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710595" y="5085874"/>
            <a:ext cx="339328" cy="339328"/>
          </a:xfrm>
          <a:prstGeom prst="rect">
            <a:avLst/>
          </a:prstGeom>
        </p:spPr>
      </p:pic>
      <p:sp>
        <p:nvSpPr>
          <p:cNvPr id="19" name="Text 7"/>
          <p:cNvSpPr/>
          <p:nvPr/>
        </p:nvSpPr>
        <p:spPr>
          <a:xfrm>
            <a:off x="793790" y="709041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Intercambio de carbono entre atmósfera, océanos, suelo y seres vivos. Crucial para regular el clima.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2026-03-30T15:33:06Z</dcterms:created>
  <dcterms:modified xsi:type="dcterms:W3CDTF">2026-03-30T15:33:06Z</dcterms:modified>
</cp:coreProperties>
</file>