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image" Target="../media/image-5-10.png"/><Relationship Id="rId11" Type="http://schemas.openxmlformats.org/officeDocument/2006/relationships/image" Target="../media/image-5-11.svg"/><Relationship Id="rId12" Type="http://schemas.openxmlformats.org/officeDocument/2006/relationships/slideLayout" Target="../slideLayouts/slideLayout6.xml"/><Relationship Id="rId1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Fascinante Mundo de la Célula Eucariota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Animal y vegetal: dos caras de la vida compleja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8191" y="807244"/>
            <a:ext cx="5487710" cy="685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Conclusión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768191" y="1578054"/>
            <a:ext cx="4802029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Base de la Vida Compleja</a:t>
            </a:r>
            <a:endParaRPr lang="en-US" sz="2150" dirty="0"/>
          </a:p>
        </p:txBody>
      </p:sp>
      <p:sp>
        <p:nvSpPr>
          <p:cNvPr id="5" name="Shape 2"/>
          <p:cNvSpPr/>
          <p:nvPr/>
        </p:nvSpPr>
        <p:spPr>
          <a:xfrm>
            <a:off x="768191" y="2239685"/>
            <a:ext cx="3697605" cy="2829401"/>
          </a:xfrm>
          <a:prstGeom prst="roundRect">
            <a:avLst>
              <a:gd name="adj" fmla="val 325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95243" y="2466737"/>
            <a:ext cx="658416" cy="658416"/>
          </a:xfrm>
          <a:prstGeom prst="roundRect">
            <a:avLst>
              <a:gd name="adj" fmla="val 13886488"/>
            </a:avLst>
          </a:prstGeom>
          <a:solidFill>
            <a:srgbClr val="26A688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338" y="2647712"/>
            <a:ext cx="296228" cy="2962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5243" y="3337560"/>
            <a:ext cx="3243501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Fundamento de la Complejidad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995243" y="4150995"/>
            <a:ext cx="3243501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células eucariotas permiten organismos pluricelulares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4678204" y="2239685"/>
            <a:ext cx="3697605" cy="2829401"/>
          </a:xfrm>
          <a:prstGeom prst="roundRect">
            <a:avLst>
              <a:gd name="adj" fmla="val 3258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905256" y="2466737"/>
            <a:ext cx="658416" cy="658416"/>
          </a:xfrm>
          <a:prstGeom prst="roundRect">
            <a:avLst>
              <a:gd name="adj" fmla="val 13886488"/>
            </a:avLst>
          </a:prstGeom>
          <a:solidFill>
            <a:srgbClr val="26A688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6350" y="2647712"/>
            <a:ext cx="296228" cy="29622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905256" y="3337560"/>
            <a:ext cx="274379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Especialización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4905256" y="3807976"/>
            <a:ext cx="3243501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Orgánulos con funciones específicas aumentan eficiencia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768191" y="5281493"/>
            <a:ext cx="7607618" cy="2140863"/>
          </a:xfrm>
          <a:prstGeom prst="roundRect">
            <a:avLst>
              <a:gd name="adj" fmla="val 430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95243" y="5508546"/>
            <a:ext cx="658416" cy="658416"/>
          </a:xfrm>
          <a:prstGeom prst="roundRect">
            <a:avLst>
              <a:gd name="adj" fmla="val 13886488"/>
            </a:avLst>
          </a:prstGeom>
          <a:solidFill>
            <a:srgbClr val="26A688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6338" y="5689521"/>
            <a:ext cx="296228" cy="29622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95243" y="6379369"/>
            <a:ext cx="3593663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Diversidad de la Vida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995243" y="6849785"/>
            <a:ext cx="715351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Diferencias estructurales crean variedad biológica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1171"/>
            <a:ext cx="106620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¿Qué es una Célula Eucariota?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135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unidad evolucionada de la vida compleja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31632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28224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953113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4673322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Organismos Eucariontes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51807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Plantas, animales, hongos y protozoos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531632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51396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953113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1396" y="4673322"/>
            <a:ext cx="31683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Núcleo Verdadero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1396" y="516374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Material genético protegido y organizado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531632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74568" y="376606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953113"/>
            <a:ext cx="306110" cy="30611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74568" y="46733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Complejidad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74568" y="516374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Células grandes y estructuradas con orgánulos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1838"/>
            <a:ext cx="78475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Características Clave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34245"/>
            <a:ext cx="6407944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564725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6F5EE"/>
          </a:solidFill>
          <a:ln/>
        </p:spPr>
      </p:sp>
      <p:sp>
        <p:nvSpPr>
          <p:cNvPr id="5" name="Text 3"/>
          <p:cNvSpPr/>
          <p:nvPr/>
        </p:nvSpPr>
        <p:spPr>
          <a:xfrm>
            <a:off x="3827621" y="268843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4719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Núcleo Definido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3962400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ADN recubierto por membrana nuclear doble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2534245"/>
            <a:ext cx="6408063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59027" y="2564725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6F5EE"/>
          </a:solidFill>
          <a:ln/>
        </p:spPr>
      </p:sp>
      <p:sp>
        <p:nvSpPr>
          <p:cNvPr id="10" name="Text 8"/>
          <p:cNvSpPr/>
          <p:nvPr/>
        </p:nvSpPr>
        <p:spPr>
          <a:xfrm>
            <a:off x="10462498" y="268843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685842" y="3471982"/>
            <a:ext cx="46190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Orgánulos Especializados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85842" y="3962400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uno con funciones específicas y membrana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4809411"/>
            <a:ext cx="6407944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24270" y="4839891"/>
            <a:ext cx="6346984" cy="680442"/>
          </a:xfrm>
          <a:prstGeom prst="roundRect">
            <a:avLst>
              <a:gd name="adj" fmla="val 8626"/>
            </a:avLst>
          </a:prstGeom>
          <a:solidFill>
            <a:srgbClr val="D6F5EE"/>
          </a:solidFill>
          <a:ln/>
        </p:spPr>
      </p:sp>
      <p:sp>
        <p:nvSpPr>
          <p:cNvPr id="15" name="Text 13"/>
          <p:cNvSpPr/>
          <p:nvPr/>
        </p:nvSpPr>
        <p:spPr>
          <a:xfrm>
            <a:off x="3827621" y="49635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1051084" y="57471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Tamaño Mayor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51084" y="6237565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10-100 micrómetros, más grandes que procariotas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4809411"/>
            <a:ext cx="6408063" cy="2048351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459027" y="4839891"/>
            <a:ext cx="6347103" cy="680442"/>
          </a:xfrm>
          <a:prstGeom prst="roundRect">
            <a:avLst>
              <a:gd name="adj" fmla="val 8626"/>
            </a:avLst>
          </a:prstGeom>
          <a:solidFill>
            <a:srgbClr val="D6F5EE"/>
          </a:solidFill>
          <a:ln/>
        </p:spPr>
      </p:sp>
      <p:sp>
        <p:nvSpPr>
          <p:cNvPr id="20" name="Text 18"/>
          <p:cNvSpPr/>
          <p:nvPr/>
        </p:nvSpPr>
        <p:spPr>
          <a:xfrm>
            <a:off x="10462498" y="49635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7685842" y="5747147"/>
            <a:ext cx="4134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Organización Compleja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685842" y="6237565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Unicelulares y pluricelulares con especialización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Estructura General de una Célula Eucariota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Núcleo, mitocondrias, retículo endoplasmático, aparato de Golgi, lisosomas y más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10978" y="860822"/>
            <a:ext cx="3902035" cy="471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Célula Animal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2110978" y="1372195"/>
            <a:ext cx="2673429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Diversidad y Movilidad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0978" y="2711529"/>
            <a:ext cx="6636544" cy="3704034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3045" y="1889879"/>
            <a:ext cx="150733" cy="150733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123045" y="2112050"/>
            <a:ext cx="3403759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7" name="Text 3"/>
          <p:cNvSpPr/>
          <p:nvPr/>
        </p:nvSpPr>
        <p:spPr>
          <a:xfrm>
            <a:off x="9123045" y="2217896"/>
            <a:ext cx="27227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Membrana Plasmática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9123045" y="2553891"/>
            <a:ext cx="3403759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 el paso de sustancias</a:t>
            </a:r>
            <a:endParaRPr lang="en-US" sz="11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3045" y="2986921"/>
            <a:ext cx="150733" cy="150733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9123045" y="3209092"/>
            <a:ext cx="3403759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1" name="Text 6"/>
          <p:cNvSpPr/>
          <p:nvPr/>
        </p:nvSpPr>
        <p:spPr>
          <a:xfrm>
            <a:off x="9123045" y="3314938"/>
            <a:ext cx="188547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Núcleo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9123045" y="3650933"/>
            <a:ext cx="3403759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Centro del material genético</a:t>
            </a:r>
            <a:endParaRPr lang="en-US" sz="11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3045" y="4083963"/>
            <a:ext cx="150733" cy="150733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9123045" y="4306133"/>
            <a:ext cx="3403759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5" name="Text 9"/>
          <p:cNvSpPr/>
          <p:nvPr/>
        </p:nvSpPr>
        <p:spPr>
          <a:xfrm>
            <a:off x="9123045" y="4411980"/>
            <a:ext cx="188547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Mitocondrias</a:t>
            </a:r>
            <a:endParaRPr lang="en-US" sz="1450" dirty="0"/>
          </a:p>
        </p:txBody>
      </p:sp>
      <p:sp>
        <p:nvSpPr>
          <p:cNvPr id="16" name="Text 10"/>
          <p:cNvSpPr/>
          <p:nvPr/>
        </p:nvSpPr>
        <p:spPr>
          <a:xfrm>
            <a:off x="9123045" y="4747974"/>
            <a:ext cx="3403759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Producción de energía celular</a:t>
            </a:r>
            <a:endParaRPr lang="en-US" sz="11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3045" y="5181005"/>
            <a:ext cx="150733" cy="150733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9123045" y="5403175"/>
            <a:ext cx="3403759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9" name="Text 12"/>
          <p:cNvSpPr/>
          <p:nvPr/>
        </p:nvSpPr>
        <p:spPr>
          <a:xfrm>
            <a:off x="9123045" y="5509022"/>
            <a:ext cx="1996559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Aparato de Golgi</a:t>
            </a:r>
            <a:endParaRPr lang="en-US" sz="1450" dirty="0"/>
          </a:p>
        </p:txBody>
      </p:sp>
      <p:sp>
        <p:nvSpPr>
          <p:cNvPr id="20" name="Text 13"/>
          <p:cNvSpPr/>
          <p:nvPr/>
        </p:nvSpPr>
        <p:spPr>
          <a:xfrm>
            <a:off x="9123045" y="5845016"/>
            <a:ext cx="3403759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Modifica y empaqueta proteínas</a:t>
            </a:r>
            <a:endParaRPr lang="en-US" sz="1150" dirty="0"/>
          </a:p>
        </p:txBody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3045" y="6278047"/>
            <a:ext cx="150733" cy="150733"/>
          </a:xfrm>
          <a:prstGeom prst="rect">
            <a:avLst/>
          </a:prstGeom>
        </p:spPr>
      </p:pic>
      <p:sp>
        <p:nvSpPr>
          <p:cNvPr id="22" name="Shape 14"/>
          <p:cNvSpPr/>
          <p:nvPr/>
        </p:nvSpPr>
        <p:spPr>
          <a:xfrm>
            <a:off x="9123045" y="6500217"/>
            <a:ext cx="3403759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23" name="Text 15"/>
          <p:cNvSpPr/>
          <p:nvPr/>
        </p:nvSpPr>
        <p:spPr>
          <a:xfrm>
            <a:off x="9123045" y="6606064"/>
            <a:ext cx="188547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Centriolos</a:t>
            </a:r>
            <a:endParaRPr lang="en-US" sz="1450" dirty="0"/>
          </a:p>
        </p:txBody>
      </p:sp>
      <p:sp>
        <p:nvSpPr>
          <p:cNvPr id="24" name="Text 16"/>
          <p:cNvSpPr/>
          <p:nvPr/>
        </p:nvSpPr>
        <p:spPr>
          <a:xfrm>
            <a:off x="9123045" y="6942058"/>
            <a:ext cx="3403759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División celular y organización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762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Célula Animal: Componentes Esenciales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788807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3788807"/>
            <a:ext cx="40936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Membrana Plasmática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4279225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Capa protectora selectiva que controla el intercambio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788807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3788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Citoplasma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307348" y="4279225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Medio gelatinoso donde flotan los orgánulos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4586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44253" y="54586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Mitocondrias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644253" y="5949077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Centrales energéticas: respiración celular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4586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07348" y="54586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Lisosomas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307348" y="5949077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Digestión y reciclaje celular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708" y="717471"/>
            <a:ext cx="5477828" cy="636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Célula Vegetal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2708" y="1426964"/>
            <a:ext cx="3851196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Estructura y Autonomía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12708" y="2224921"/>
            <a:ext cx="4298871" cy="1571982"/>
          </a:xfrm>
          <a:prstGeom prst="roundRect">
            <a:avLst>
              <a:gd name="adj" fmla="val 698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9848" y="2224921"/>
            <a:ext cx="91440" cy="1571982"/>
          </a:xfrm>
          <a:prstGeom prst="roundRect">
            <a:avLst>
              <a:gd name="adj" fmla="val 93534"/>
            </a:avLst>
          </a:prstGeom>
          <a:solidFill>
            <a:srgbClr val="26A688"/>
          </a:solidFill>
          <a:ln/>
        </p:spPr>
      </p:sp>
      <p:sp>
        <p:nvSpPr>
          <p:cNvPr id="6" name="Text 4"/>
          <p:cNvSpPr/>
          <p:nvPr/>
        </p:nvSpPr>
        <p:spPr>
          <a:xfrm>
            <a:off x="1007745" y="2451378"/>
            <a:ext cx="2545437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Pared Celular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07745" y="2952274"/>
            <a:ext cx="3777377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Capa externa de celulosa para soporte y protección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12708" y="3979664"/>
            <a:ext cx="4298871" cy="1571982"/>
          </a:xfrm>
          <a:prstGeom prst="roundRect">
            <a:avLst>
              <a:gd name="adj" fmla="val 698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89848" y="3979664"/>
            <a:ext cx="91440" cy="1571982"/>
          </a:xfrm>
          <a:prstGeom prst="roundRect">
            <a:avLst>
              <a:gd name="adj" fmla="val 93534"/>
            </a:avLst>
          </a:prstGeom>
          <a:solidFill>
            <a:srgbClr val="26A688"/>
          </a:solidFill>
          <a:ln/>
        </p:spPr>
      </p:sp>
      <p:sp>
        <p:nvSpPr>
          <p:cNvPr id="10" name="Text 8"/>
          <p:cNvSpPr/>
          <p:nvPr/>
        </p:nvSpPr>
        <p:spPr>
          <a:xfrm>
            <a:off x="1007745" y="4206121"/>
            <a:ext cx="2545437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Cloroplastos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1007745" y="4707017"/>
            <a:ext cx="3777377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Fotosíntesis: convierten luz solar en energía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12708" y="5734407"/>
            <a:ext cx="4298871" cy="1571982"/>
          </a:xfrm>
          <a:prstGeom prst="roundRect">
            <a:avLst>
              <a:gd name="adj" fmla="val 6980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689848" y="5734407"/>
            <a:ext cx="91440" cy="1571982"/>
          </a:xfrm>
          <a:prstGeom prst="roundRect">
            <a:avLst>
              <a:gd name="adj" fmla="val 93534"/>
            </a:avLst>
          </a:prstGeom>
          <a:solidFill>
            <a:srgbClr val="26A688"/>
          </a:solidFill>
          <a:ln/>
        </p:spPr>
      </p:sp>
      <p:sp>
        <p:nvSpPr>
          <p:cNvPr id="14" name="Text 12"/>
          <p:cNvSpPr/>
          <p:nvPr/>
        </p:nvSpPr>
        <p:spPr>
          <a:xfrm>
            <a:off x="1007745" y="5960864"/>
            <a:ext cx="2545437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Gran Vacuola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007745" y="6461760"/>
            <a:ext cx="3777377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Almacena agua, nutrientes y mantiene turgencia</a:t>
            </a:r>
            <a:endParaRPr lang="en-US" sz="16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5928" y="2418874"/>
            <a:ext cx="8409384" cy="46935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17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Célula Vegetal: Estructuras Únicas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9448"/>
            <a:ext cx="3664744" cy="2039422"/>
          </a:xfrm>
          <a:prstGeom prst="roundRect">
            <a:avLst>
              <a:gd name="adj" fmla="val 4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33882"/>
            <a:ext cx="319587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Pared Celular Rígida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278630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Celulosa proporciona estructura y protección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319944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782" y="343388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Cloroplastos Verdes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782" y="42786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Contienen clorofila para fotosíntesis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5683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00117"/>
            <a:ext cx="28611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Vacuola Central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053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Ocupa hasta 90% del volumen celular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3197"/>
            <a:ext cx="115856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Animal vs. Vegetal: Comparativa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25604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0596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Célula Animal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550093"/>
            <a:ext cx="389393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 variable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pared celular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Centriolos presentes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Pequeñas vacuolas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925604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0596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Ambas Tienen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550093"/>
            <a:ext cx="389393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Núcleo con ADN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Mitocondrias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 y Golgi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Citoplasma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925604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0596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Célula Vegetal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550093"/>
            <a:ext cx="389393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 poligonal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Pared de celulosa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Cloroplastos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Vacuola central grande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2026-03-28T02:27:08Z</dcterms:created>
  <dcterms:modified xsi:type="dcterms:W3CDTF">2026-03-28T02:27:08Z</dcterms:modified>
</cp:coreProperties>
</file>