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itter Medium"/>
      <p:regular r:id="rId17"/>
    </p:embeddedFont>
    <p:embeddedFont>
      <p:font typeface="Bitter Medium"/>
      <p:regular r:id="rId18"/>
    </p:embeddedFont>
    <p:embeddedFont>
      <p:font typeface="Bitter Medium"/>
      <p:regular r:id="rId19"/>
    </p:embeddedFont>
    <p:embeddedFont>
      <p:font typeface="Bitter Medium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  <p:embeddedFont>
      <p:font typeface="Open Sans"/>
      <p:regular r:id="rId23"/>
    </p:embeddedFont>
    <p:embeddedFont>
      <p:font typeface="Open San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svg"/><Relationship Id="rId3" Type="http://schemas.openxmlformats.org/officeDocument/2006/relationships/image" Target="../media/image-10-3.png"/><Relationship Id="rId4" Type="http://schemas.openxmlformats.org/officeDocument/2006/relationships/image" Target="../media/image-10-4.sv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slideLayout" Target="../slideLayouts/slideLayout11.xml"/><Relationship Id="rId8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image" Target="../media/image-2-7.png"/><Relationship Id="rId8" Type="http://schemas.openxmlformats.org/officeDocument/2006/relationships/image" Target="../media/image-2-8.svg"/><Relationship Id="rId9" Type="http://schemas.openxmlformats.org/officeDocument/2006/relationships/slideLayout" Target="../slideLayouts/slideLayout3.xml"/><Relationship Id="rId10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svg"/><Relationship Id="rId8" Type="http://schemas.openxmlformats.org/officeDocument/2006/relationships/slideLayout" Target="../slideLayouts/slideLayout9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El Fascinante Mundo de las Células Procariotas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Organismos unicelulares que forman la base de la vida en nuestro planeta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28336"/>
            <a:ext cx="1089671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Conclusión: Pequeñas Gigantes de la Vida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90743"/>
            <a:ext cx="4196358" cy="2592348"/>
          </a:xfrm>
          <a:prstGeom prst="roundRect">
            <a:avLst>
              <a:gd name="adj" fmla="val 3675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332517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D2600F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3512225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42324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Fundamentales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722852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Base de la vida terrestre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090743"/>
            <a:ext cx="4196358" cy="2592348"/>
          </a:xfrm>
          <a:prstGeom prst="roundRect">
            <a:avLst>
              <a:gd name="adj" fmla="val 3675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332517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D2600F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562" y="3512225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42324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Adaptables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4722852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Superviven en nichos extremos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090743"/>
            <a:ext cx="4196358" cy="2592348"/>
          </a:xfrm>
          <a:prstGeom prst="roundRect">
            <a:avLst>
              <a:gd name="adj" fmla="val 3675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332517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D2600F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1734" y="3512225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42324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Biotecnología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4722852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Herramientas como Taq polimerasa</a:t>
            </a:r>
            <a:endParaRPr lang="en-US" sz="1750" dirty="0"/>
          </a:p>
        </p:txBody>
      </p:sp>
      <p:sp>
        <p:nvSpPr>
          <p:cNvPr id="18" name="Text 13"/>
          <p:cNvSpPr/>
          <p:nvPr/>
        </p:nvSpPr>
        <p:spPr>
          <a:xfrm>
            <a:off x="793790" y="593824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Las células procariotas, a pesar de su simplicidad estructural, demuestran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2600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inmenso valor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para la ciencia y la vida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90744"/>
            <a:ext cx="80295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¿Qué es una Célula Procariota?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353151"/>
            <a:ext cx="6407944" cy="2229445"/>
          </a:xfrm>
          <a:prstGeom prst="roundRect">
            <a:avLst>
              <a:gd name="adj" fmla="val 427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58758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D2600F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2774633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4948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Unicelulares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3985260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Organismos con una sola célula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548" y="2353151"/>
            <a:ext cx="6408063" cy="2229445"/>
          </a:xfrm>
          <a:prstGeom prst="roundRect">
            <a:avLst>
              <a:gd name="adj" fmla="val 427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62982" y="258758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D2600F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0148" y="2774633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62982" y="34948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Sin núcleo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7662982" y="3985260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ADN circular libre en citoplasma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793790" y="4809411"/>
            <a:ext cx="6407944" cy="2229445"/>
          </a:xfrm>
          <a:prstGeom prst="roundRect">
            <a:avLst>
              <a:gd name="adj" fmla="val 427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1028224" y="504384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D2600F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5390" y="5230892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28224" y="59511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Sin orgánulos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1028224" y="6441519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Sin membranas internas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7428548" y="4809411"/>
            <a:ext cx="6408063" cy="2229445"/>
          </a:xfrm>
          <a:prstGeom prst="roundRect">
            <a:avLst>
              <a:gd name="adj" fmla="val 427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662982" y="504384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D2600F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0148" y="5230892"/>
            <a:ext cx="306110" cy="30611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62982" y="59511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Adaptables</a:t>
            </a:r>
            <a:endParaRPr lang="en-US" sz="2200" dirty="0"/>
          </a:p>
        </p:txBody>
      </p:sp>
      <p:sp>
        <p:nvSpPr>
          <p:cNvPr id="22" name="Text 16"/>
          <p:cNvSpPr/>
          <p:nvPr/>
        </p:nvSpPr>
        <p:spPr>
          <a:xfrm>
            <a:off x="7662982" y="6441519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Estructura simple pero versátil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7613" y="917853"/>
            <a:ext cx="8381167" cy="580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Características Clave de las Procariotas</a:t>
            </a:r>
            <a:endParaRPr lang="en-US" sz="3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7613" y="2238613"/>
            <a:ext cx="8171259" cy="4560689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9539645" y="1897261"/>
            <a:ext cx="4190762" cy="1399461"/>
          </a:xfrm>
          <a:prstGeom prst="roundRect">
            <a:avLst>
              <a:gd name="adj" fmla="val 7841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516785" y="1897261"/>
            <a:ext cx="91440" cy="1399461"/>
          </a:xfrm>
          <a:prstGeom prst="roundRect">
            <a:avLst>
              <a:gd name="adj" fmla="val 85308"/>
            </a:avLst>
          </a:prstGeom>
          <a:solidFill>
            <a:srgbClr val="D2600F"/>
          </a:solidFill>
          <a:ln/>
        </p:spPr>
      </p:sp>
      <p:sp>
        <p:nvSpPr>
          <p:cNvPr id="6" name="Text 3"/>
          <p:cNvSpPr/>
          <p:nvPr/>
        </p:nvSpPr>
        <p:spPr>
          <a:xfrm>
            <a:off x="9816703" y="2105739"/>
            <a:ext cx="2321481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Pared celular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9816703" y="2547938"/>
            <a:ext cx="3705225" cy="5403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Soporte y protección mediante peptidoglicano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9539645" y="3448764"/>
            <a:ext cx="4190762" cy="1129308"/>
          </a:xfrm>
          <a:prstGeom prst="roundRect">
            <a:avLst>
              <a:gd name="adj" fmla="val 9716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9516785" y="3448764"/>
            <a:ext cx="91440" cy="1129308"/>
          </a:xfrm>
          <a:prstGeom prst="roundRect">
            <a:avLst>
              <a:gd name="adj" fmla="val 85308"/>
            </a:avLst>
          </a:prstGeom>
          <a:solidFill>
            <a:srgbClr val="D2600F"/>
          </a:solidFill>
          <a:ln/>
        </p:spPr>
      </p:sp>
      <p:sp>
        <p:nvSpPr>
          <p:cNvPr id="10" name="Text 7"/>
          <p:cNvSpPr/>
          <p:nvPr/>
        </p:nvSpPr>
        <p:spPr>
          <a:xfrm>
            <a:off x="9816703" y="3657243"/>
            <a:ext cx="2425303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Membrana plasmática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9816703" y="4099441"/>
            <a:ext cx="3705225" cy="270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Regula el paso de sustancias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9539645" y="4730115"/>
            <a:ext cx="4190762" cy="1129308"/>
          </a:xfrm>
          <a:prstGeom prst="roundRect">
            <a:avLst>
              <a:gd name="adj" fmla="val 9716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9516785" y="4730115"/>
            <a:ext cx="91440" cy="1129308"/>
          </a:xfrm>
          <a:prstGeom prst="roundRect">
            <a:avLst>
              <a:gd name="adj" fmla="val 85308"/>
            </a:avLst>
          </a:prstGeom>
          <a:solidFill>
            <a:srgbClr val="D2600F"/>
          </a:solidFill>
          <a:ln/>
        </p:spPr>
      </p:sp>
      <p:sp>
        <p:nvSpPr>
          <p:cNvPr id="14" name="Text 11"/>
          <p:cNvSpPr/>
          <p:nvPr/>
        </p:nvSpPr>
        <p:spPr>
          <a:xfrm>
            <a:off x="9816703" y="4938593"/>
            <a:ext cx="2321481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Citoplasma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9816703" y="5380792"/>
            <a:ext cx="3705225" cy="270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Ribosomas y material genético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9539645" y="6011466"/>
            <a:ext cx="4190762" cy="1129308"/>
          </a:xfrm>
          <a:prstGeom prst="roundRect">
            <a:avLst>
              <a:gd name="adj" fmla="val 9716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9516785" y="6011466"/>
            <a:ext cx="91440" cy="1129308"/>
          </a:xfrm>
          <a:prstGeom prst="roundRect">
            <a:avLst>
              <a:gd name="adj" fmla="val 85308"/>
            </a:avLst>
          </a:prstGeom>
          <a:solidFill>
            <a:srgbClr val="D2600F"/>
          </a:solidFill>
          <a:ln/>
        </p:spPr>
      </p:sp>
      <p:sp>
        <p:nvSpPr>
          <p:cNvPr id="18" name="Text 15"/>
          <p:cNvSpPr/>
          <p:nvPr/>
        </p:nvSpPr>
        <p:spPr>
          <a:xfrm>
            <a:off x="9816703" y="6219944"/>
            <a:ext cx="2321481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Flagelos y Pili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9816703" y="6662142"/>
            <a:ext cx="3705225" cy="270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Movilidad y transferencia genética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6363" y="980242"/>
            <a:ext cx="7326035" cy="589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7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Estructura de la Célula Procariota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146363" y="1804749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01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146363" y="2102168"/>
            <a:ext cx="7824073" cy="2286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6" name="Text 3"/>
          <p:cNvSpPr/>
          <p:nvPr/>
        </p:nvSpPr>
        <p:spPr>
          <a:xfrm>
            <a:off x="6146363" y="2242066"/>
            <a:ext cx="235731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Nucleoide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146363" y="2630805"/>
            <a:ext cx="7824073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ADN circular libre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146363" y="3205043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02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6146363" y="3502462"/>
            <a:ext cx="7824073" cy="2286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10" name="Text 7"/>
          <p:cNvSpPr/>
          <p:nvPr/>
        </p:nvSpPr>
        <p:spPr>
          <a:xfrm>
            <a:off x="6146363" y="3642360"/>
            <a:ext cx="235731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Ribosomas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6146363" y="4031099"/>
            <a:ext cx="7824073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Síntesis de proteínas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6146363" y="4605337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146363" y="4902756"/>
            <a:ext cx="7824073" cy="2286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14" name="Text 11"/>
          <p:cNvSpPr/>
          <p:nvPr/>
        </p:nvSpPr>
        <p:spPr>
          <a:xfrm>
            <a:off x="6146363" y="5042654"/>
            <a:ext cx="235731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Pared celular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6146363" y="5431393"/>
            <a:ext cx="7824073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Protección estructural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6146363" y="6005632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04</a:t>
            </a:r>
            <a:endParaRPr lang="en-US" sz="1450" dirty="0"/>
          </a:p>
        </p:txBody>
      </p:sp>
      <p:sp>
        <p:nvSpPr>
          <p:cNvPr id="17" name="Shape 14"/>
          <p:cNvSpPr/>
          <p:nvPr/>
        </p:nvSpPr>
        <p:spPr>
          <a:xfrm>
            <a:off x="6146363" y="6303050"/>
            <a:ext cx="7824073" cy="2286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18" name="Text 15"/>
          <p:cNvSpPr/>
          <p:nvPr/>
        </p:nvSpPr>
        <p:spPr>
          <a:xfrm>
            <a:off x="6146363" y="6442948"/>
            <a:ext cx="235731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Membrana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6146363" y="6831687"/>
            <a:ext cx="7824073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Barrera selectiva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7644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Un Ejemplo Extremo: </a:t>
            </a:r>
            <a:pPr algn="l" indent="0" marL="0">
              <a:lnSpc>
                <a:spcPts val="5550"/>
              </a:lnSpc>
              <a:buNone/>
            </a:pPr>
            <a:r>
              <a:rPr lang="en-US" sz="4450" i="1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Thermus aquaticus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48941" y="2834164"/>
            <a:ext cx="30480" cy="3700820"/>
          </a:xfrm>
          <a:prstGeom prst="roundRect">
            <a:avLst>
              <a:gd name="adj" fmla="val 312558"/>
            </a:avLst>
          </a:prstGeom>
          <a:solidFill>
            <a:srgbClr val="E2C8B5"/>
          </a:solidFill>
          <a:ln/>
        </p:spPr>
      </p:sp>
      <p:sp>
        <p:nvSpPr>
          <p:cNvPr id="5" name="Shape 2"/>
          <p:cNvSpPr/>
          <p:nvPr/>
        </p:nvSpPr>
        <p:spPr>
          <a:xfrm>
            <a:off x="1273612" y="3074075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E2C8B5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283416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78860" y="287666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183011" y="29120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1969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183011" y="3402449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Descubierta por Thomas D. Brock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273612" y="4458891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E2C8B5"/>
          </a:solidFill>
          <a:ln/>
        </p:spPr>
      </p:sp>
      <p:sp>
        <p:nvSpPr>
          <p:cNvPr id="11" name="Shape 8"/>
          <p:cNvSpPr/>
          <p:nvPr/>
        </p:nvSpPr>
        <p:spPr>
          <a:xfrm>
            <a:off x="793790" y="421898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78860" y="426148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183011" y="42968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Yellowstone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183011" y="4787265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Fuentes termales de EE.UU.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273612" y="5843707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E2C8B5"/>
          </a:solidFill>
          <a:ln/>
        </p:spPr>
      </p:sp>
      <p:sp>
        <p:nvSpPr>
          <p:cNvPr id="16" name="Shape 13"/>
          <p:cNvSpPr/>
          <p:nvPr/>
        </p:nvSpPr>
        <p:spPr>
          <a:xfrm>
            <a:off x="793790" y="560379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78860" y="564630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183011" y="56816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Extremófila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183011" y="6172081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50-80°C temperatura óptima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793790" y="679013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Características: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Gram-negativa, aerobia, heterótrofa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Hábitat de </a:t>
            </a:r>
            <a:pPr algn="l" indent="0" marL="0">
              <a:lnSpc>
                <a:spcPts val="5550"/>
              </a:lnSpc>
              <a:buNone/>
            </a:pPr>
            <a:r>
              <a:rPr lang="en-US" sz="4450" i="1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Thermus aquaticus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Fuentes termales de Yellowstone: colores vibrantes por extremófilos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La Enzima Estrella: ADN Polimerasa Taq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4674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Resistente al calor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154674" y="3669506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Estabiliza en altas temperaturas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674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PCR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154674" y="5030391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Amplifica secuencias de ADN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54674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Revolución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154674" y="6391275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Biología molecular y diagnósticos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13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Proceso de PCR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4959" y="2113717"/>
            <a:ext cx="7660481" cy="4546521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778" y="3224962"/>
            <a:ext cx="652129" cy="65213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816770" y="5605646"/>
            <a:ext cx="1904221" cy="36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Extender</a:t>
            </a:r>
            <a:endParaRPr lang="en-US" sz="230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10368" y="3226184"/>
            <a:ext cx="652130" cy="652131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416929" y="5605646"/>
            <a:ext cx="1904221" cy="36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Anelar</a:t>
            </a:r>
            <a:endParaRPr lang="en-US" sz="230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10528" y="3226184"/>
            <a:ext cx="652130" cy="652131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3977961" y="5422234"/>
            <a:ext cx="1904221" cy="7336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Desnaturalizar</a:t>
            </a:r>
            <a:endParaRPr lang="en-US" sz="2300" dirty="0"/>
          </a:p>
        </p:txBody>
      </p:sp>
      <p:sp>
        <p:nvSpPr>
          <p:cNvPr id="10" name="Text 4"/>
          <p:cNvSpPr/>
          <p:nvPr/>
        </p:nvSpPr>
        <p:spPr>
          <a:xfrm>
            <a:off x="793790" y="691538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2600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Taq polimerasa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permite amplificar millones de veces el ADN en pocas horas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5167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Otras Células Procariotas: Diversidad y Adaptación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936206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Bacterias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793790" y="4588312"/>
            <a:ext cx="3501509" cy="1610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i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Escherichia coli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(patógena y simbionte)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i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Bacillus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(resistentes)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i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Lactobacillus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(fermentación)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4856321" y="3936206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Arqueas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4856321" y="4588312"/>
            <a:ext cx="3501509" cy="1610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Metanógenas (sin oxígeno)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Halófilas (alta salinidad)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Termófilas (altas temperaturas)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2026-03-27T02:23:20Z</dcterms:created>
  <dcterms:modified xsi:type="dcterms:W3CDTF">2026-03-27T02:23:20Z</dcterms:modified>
</cp:coreProperties>
</file>