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Fraunces Medium"/>
      <p:regular r:id="rId17"/>
    </p:embeddedFont>
    <p:embeddedFont>
      <p:font typeface="Fraunces Medium"/>
      <p:regular r:id="rId18"/>
    </p:embeddedFont>
    <p:embeddedFont>
      <p:font typeface="Fraunces Medium"/>
      <p:regular r:id="rId19"/>
    </p:embeddedFont>
    <p:embeddedFont>
      <p:font typeface="Fraunces Medium"/>
      <p:regular r:id="rId20"/>
    </p:embeddedFont>
    <p:embeddedFont>
      <p:font typeface="Epilogue"/>
      <p:regular r:id="rId21"/>
    </p:embeddedFont>
    <p:embeddedFont>
      <p:font typeface="Epilogue"/>
      <p:regular r:id="rId22"/>
    </p:embeddedFont>
    <p:embeddedFont>
      <p:font typeface="Epilogue"/>
      <p:regular r:id="rId23"/>
    </p:embeddedFont>
    <p:embeddedFont>
      <p:font typeface="Epilogue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El Flujo de Energía en la Célula Eucariota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La danza energética que mantiene la vida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3427" y="1150144"/>
            <a:ext cx="7455217" cy="672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La Energía que Mueve la Vida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3427" y="2129195"/>
            <a:ext cx="3716417" cy="2090261"/>
          </a:xfrm>
          <a:prstGeom prst="roundRect">
            <a:avLst>
              <a:gd name="adj" fmla="val 432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76312" y="2352080"/>
            <a:ext cx="645795" cy="645795"/>
          </a:xfrm>
          <a:prstGeom prst="roundRect">
            <a:avLst>
              <a:gd name="adj" fmla="val 14157876"/>
            </a:avLst>
          </a:prstGeom>
          <a:solidFill>
            <a:srgbClr val="8C98CA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954" y="2529602"/>
            <a:ext cx="290513" cy="2905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6312" y="3202067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Flujo continuo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976312" y="3660934"/>
            <a:ext cx="3270647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Glucosa → piruvato → ATP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4674037" y="2129195"/>
            <a:ext cx="3716536" cy="2090261"/>
          </a:xfrm>
          <a:prstGeom prst="roundRect">
            <a:avLst>
              <a:gd name="adj" fmla="val 432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896922" y="2352080"/>
            <a:ext cx="645795" cy="645795"/>
          </a:xfrm>
          <a:prstGeom prst="roundRect">
            <a:avLst>
              <a:gd name="adj" fmla="val 14157876"/>
            </a:avLst>
          </a:prstGeom>
          <a:solidFill>
            <a:srgbClr val="8C98CA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4563" y="2529602"/>
            <a:ext cx="290513" cy="29051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96922" y="3202067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Eficiencia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4896922" y="3660934"/>
            <a:ext cx="3270766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~30 moléculas ATP por glucosa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753427" y="4423648"/>
            <a:ext cx="7637145" cy="2090261"/>
          </a:xfrm>
          <a:prstGeom prst="roundRect">
            <a:avLst>
              <a:gd name="adj" fmla="val 432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76312" y="4646533"/>
            <a:ext cx="645795" cy="645795"/>
          </a:xfrm>
          <a:prstGeom prst="roundRect">
            <a:avLst>
              <a:gd name="adj" fmla="val 14157876"/>
            </a:avLst>
          </a:prstGeom>
          <a:solidFill>
            <a:srgbClr val="8C98CA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3954" y="4824055"/>
            <a:ext cx="290513" cy="29051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76312" y="5496520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Adaptabilidad</a:t>
            </a:r>
            <a:endParaRPr lang="en-US" sz="2100" dirty="0"/>
          </a:p>
        </p:txBody>
      </p:sp>
      <p:sp>
        <p:nvSpPr>
          <p:cNvPr id="18" name="Text 12"/>
          <p:cNvSpPr/>
          <p:nvPr/>
        </p:nvSpPr>
        <p:spPr>
          <a:xfrm>
            <a:off x="976312" y="5955387"/>
            <a:ext cx="7191375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Rutas alternativas según condiciones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753427" y="6743700"/>
            <a:ext cx="7637145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La célula eucariota: sistema energético eficiente y dinámico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1163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La Célula Eucariota: Fábrica de Energía Compleja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69356"/>
            <a:ext cx="3664744" cy="2592348"/>
          </a:xfrm>
          <a:prstGeom prst="roundRect">
            <a:avLst>
              <a:gd name="adj" fmla="val 367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514624" y="27037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C98CA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1790" y="2890838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14624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Núcleo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514624" y="4101465"/>
            <a:ext cx="31958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Centro de control genético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10171748" y="2469356"/>
            <a:ext cx="3664863" cy="2592348"/>
          </a:xfrm>
          <a:prstGeom prst="roundRect">
            <a:avLst>
              <a:gd name="adj" fmla="val 367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406182" y="27037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C98CA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3348" y="2890838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406182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Orgánulos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406182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Compartimentos especializados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6280190" y="5288518"/>
            <a:ext cx="7556421" cy="2229445"/>
          </a:xfrm>
          <a:prstGeom prst="roundRect">
            <a:avLst>
              <a:gd name="adj" fmla="val 4273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514624" y="552295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C98CA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1790" y="5709999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514624" y="64302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Membrana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6514624" y="6920627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Barrera selectiva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10272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La Mitocondria: Central Eléctrica Celular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969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Estructura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550682"/>
            <a:ext cx="420516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Membrana externa e interna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Cristas mitocondriales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Matriz interna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50247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Función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38943" y="5605939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Produce la mayor parte del ATP celular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Glucólisis: Primer Paso Hacia la Energía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64330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870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Glucosa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36053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6 carbonos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00419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231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Proceso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72142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10 pasos enzimáticos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65075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5918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Resultado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08230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2 piruvato + 2 ATP + 2 NADH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6280190" y="698111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Ocurre en el citoplasma sin necesidad de oxígeno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613410"/>
            <a:ext cx="13068776" cy="1394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Ciclo de Krebs: Corazón de la Respiración Celular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1793438" y="4316373"/>
            <a:ext cx="278856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Entrada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780812" y="4796433"/>
            <a:ext cx="3801189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Acetil-CoA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8128" y="2446377"/>
            <a:ext cx="4574024" cy="4574024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1053" y="4291132"/>
            <a:ext cx="333732" cy="3337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6718" y="3089196"/>
            <a:ext cx="278856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Proceso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936718" y="3569256"/>
            <a:ext cx="3912870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Oxidación completa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128" y="2446377"/>
            <a:ext cx="4574024" cy="4574024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5069" y="3338274"/>
            <a:ext cx="333732" cy="3337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6718" y="5543431"/>
            <a:ext cx="278856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Salida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936718" y="6023491"/>
            <a:ext cx="3912870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CO₂ + ATP + NADH + FADH₂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128" y="2446377"/>
            <a:ext cx="4574024" cy="4574024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8343" y="6069806"/>
            <a:ext cx="333732" cy="33373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80812" y="7267218"/>
            <a:ext cx="1306877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En la matriz mitocondrial, genera portadores de energía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87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Fosforilación Oxidativa: Gran Generadora de ATP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416493"/>
            <a:ext cx="680442" cy="1143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01046" y="2643307"/>
            <a:ext cx="33694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Transporte de electrones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701046" y="3133725"/>
            <a:ext cx="66491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4 complejos en membrana interna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51" y="4004191"/>
            <a:ext cx="680442" cy="11430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41208" y="4231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Bombeo de protones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041208" y="4721423"/>
            <a:ext cx="63090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Gradiente electroquímico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232" y="5591889"/>
            <a:ext cx="680442" cy="11430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381488" y="58187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Síntesis de ATP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381488" y="6309122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ATP sintasa genera 26-28 ATP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720792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Oxígeno como aceptor final → agua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163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El ATP: Moneda Energética Universal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69356"/>
            <a:ext cx="3664744" cy="2592348"/>
          </a:xfrm>
          <a:prstGeom prst="roundRect">
            <a:avLst>
              <a:gd name="adj" fmla="val 367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28224" y="27037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C98CA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2890838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224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Almacenamiento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8224" y="4101465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Tres grupos fosfato con enlaces de alta energía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4685348" y="2469356"/>
            <a:ext cx="3664863" cy="2592348"/>
          </a:xfrm>
          <a:prstGeom prst="roundRect">
            <a:avLst>
              <a:gd name="adj" fmla="val 3675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919782" y="27037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C98CA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6948" y="2890838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919782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Liberación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4919782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Hidrólisis: ATP → ADP + Pᵢ + energía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793790" y="5288518"/>
            <a:ext cx="7556421" cy="2229445"/>
          </a:xfrm>
          <a:prstGeom prst="roundRect">
            <a:avLst>
              <a:gd name="adj" fmla="val 4273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028224" y="552295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C98CA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5390" y="5709999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28224" y="64302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Uso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028224" y="6920627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Motricidad, síntesis, transporte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73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Rutas Metabólicas Alternativas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405658"/>
            <a:ext cx="4021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Cuando el oxígeno es limitado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3100149"/>
            <a:ext cx="3664744" cy="2184083"/>
          </a:xfrm>
          <a:prstGeom prst="roundRect">
            <a:avLst>
              <a:gd name="adj" fmla="val 436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4624" y="3334583"/>
            <a:ext cx="31832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Respiración anaeróbica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3825002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Aceptores alternativos: nitrato, sulfato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514624" y="4686895"/>
            <a:ext cx="31958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2-36 ATP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3100149"/>
            <a:ext cx="3664863" cy="2184083"/>
          </a:xfrm>
          <a:prstGeom prst="roundRect">
            <a:avLst>
              <a:gd name="adj" fmla="val 4362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406182" y="33345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Fermentación láctica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406182" y="3825002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Músculos en ejercicio intenso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406182" y="4686895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2 ATP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5511046"/>
            <a:ext cx="7556421" cy="1821180"/>
          </a:xfrm>
          <a:prstGeom prst="roundRect">
            <a:avLst>
              <a:gd name="adj" fmla="val 5231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514624" y="5745480"/>
            <a:ext cx="33280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Fermentación alcohólica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14624" y="623589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Levaduras y bacterias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514624" y="673488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2 ATP + CO₂ + etanol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1775"/>
            <a:ext cx="95011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El Flujo en Acción: Ejemplos Reales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84183"/>
            <a:ext cx="3700105" cy="22868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54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Células musculares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044922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Demanda alta de ATP durante ejercicio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84" y="2984183"/>
            <a:ext cx="3700224" cy="22868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5554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BECEF"/>
                </a:solidFill>
                <a:latin typeface="Fraunces Medium" pitchFamily="34" charset="0"/>
                <a:ea typeface="Fraunces Medium" pitchFamily="34" charset="-122"/>
                <a:cs typeface="Fraunces Medium" pitchFamily="34" charset="-120"/>
              </a:rPr>
              <a:t>Levadura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6044922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Fermentación alcohólica para pan y bebidas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2026-03-28T16:57:21Z</dcterms:created>
  <dcterms:modified xsi:type="dcterms:W3CDTF">2026-03-28T16:57:21Z</dcterms:modified>
</cp:coreProperties>
</file>