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ontserrat Black"/>
      <p:regular r:id="rId17"/>
    </p:embeddedFont>
    <p:embeddedFont>
      <p:font typeface="Montserrat Black"/>
      <p:regular r:id="rId18"/>
    </p:embeddedFont>
    <p:embeddedFont>
      <p:font typeface="Inconsolata"/>
      <p:regular r:id="rId19"/>
    </p:embeddedFont>
    <p:embeddedFont>
      <p:font typeface="Inconsolata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image" Target="../media/image-8-10.png"/><Relationship Id="rId11" Type="http://schemas.openxmlformats.org/officeDocument/2006/relationships/image" Target="../media/image-8-11.png"/><Relationship Id="rId12" Type="http://schemas.openxmlformats.org/officeDocument/2006/relationships/image" Target="../media/image-8-12.svg"/><Relationship Id="rId13" Type="http://schemas.openxmlformats.org/officeDocument/2006/relationships/image" Target="../media/image-8-13.png"/><Relationship Id="rId14" Type="http://schemas.openxmlformats.org/officeDocument/2006/relationships/image" Target="../media/image-8-14.png"/><Relationship Id="rId15" Type="http://schemas.openxmlformats.org/officeDocument/2006/relationships/image" Target="../media/image-8-15.svg"/><Relationship Id="rId16" Type="http://schemas.openxmlformats.org/officeDocument/2006/relationships/image" Target="../media/image-8-16.png"/><Relationship Id="rId17" Type="http://schemas.openxmlformats.org/officeDocument/2006/relationships/image" Target="../media/image-8-17.png"/><Relationship Id="rId18" Type="http://schemas.openxmlformats.org/officeDocument/2006/relationships/image" Target="../media/image-8-18.svg"/><Relationship Id="rId19" Type="http://schemas.openxmlformats.org/officeDocument/2006/relationships/slideLayout" Target="../slideLayouts/slideLayout9.xml"/><Relationship Id="rId20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image" Target="../media/image-9-9.png"/><Relationship Id="rId10" Type="http://schemas.openxmlformats.org/officeDocument/2006/relationships/image" Target="../media/image-9-10.svg"/><Relationship Id="rId11" Type="http://schemas.openxmlformats.org/officeDocument/2006/relationships/slideLayout" Target="../slideLayouts/slideLayout10.xml"/><Relationship Id="rId1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62175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El Método Científico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Una guía visual y explicativa del proceso que impulsa el descubrimiento científico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0916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La Ciencia Avanza con Método y Rigor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66881"/>
            <a:ext cx="2367558" cy="3672483"/>
          </a:xfrm>
          <a:prstGeom prst="roundRect">
            <a:avLst>
              <a:gd name="adj" fmla="val 38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6514624" y="290131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51617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1790" y="3088362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14624" y="3808571"/>
            <a:ext cx="18986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Herramienta clave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514624" y="4653320"/>
            <a:ext cx="18986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Descubrir y validar conocimientos científicos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8874562" y="2666881"/>
            <a:ext cx="2367558" cy="3672483"/>
          </a:xfrm>
          <a:prstGeom prst="roundRect">
            <a:avLst>
              <a:gd name="adj" fmla="val 38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10" name="Shape 6"/>
          <p:cNvSpPr/>
          <p:nvPr/>
        </p:nvSpPr>
        <p:spPr>
          <a:xfrm>
            <a:off x="9108996" y="290131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51617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96162" y="3088362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108996" y="3808571"/>
            <a:ext cx="18986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Aplicación universal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108996" y="4653320"/>
            <a:ext cx="18986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Útil en cualquier investigación o problema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11468933" y="2666881"/>
            <a:ext cx="2367558" cy="3672483"/>
          </a:xfrm>
          <a:prstGeom prst="roundRect">
            <a:avLst>
              <a:gd name="adj" fmla="val 38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15" name="Shape 10"/>
          <p:cNvSpPr/>
          <p:nvPr/>
        </p:nvSpPr>
        <p:spPr>
          <a:xfrm>
            <a:off x="11703368" y="290131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51617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90534" y="3088362"/>
            <a:ext cx="306110" cy="30611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1703368" y="3808571"/>
            <a:ext cx="18986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Futuro brillante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11703368" y="4653320"/>
            <a:ext cx="18986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Continúa impulsando el progreso humano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6280190" y="659451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Invitación a aplicar este método en cualquier investigación o problema que desees resolver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44033"/>
            <a:ext cx="115958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Observación: Identificar el Fenómeno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906441"/>
            <a:ext cx="1849993" cy="114335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927271" y="39064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Punto de partida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927271" y="4396859"/>
            <a:ext cx="424612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Captar con los sentidos o instrumentos un fenómeno o problema en el entorno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884" y="3906441"/>
            <a:ext cx="1850112" cy="114335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0484" y="3906441"/>
            <a:ext cx="39416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Importancia fundamental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0484" y="4396859"/>
            <a:ext cx="42461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Base para formular preguntas y entender el mundo que nos rodea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7086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Planteamiento del Problema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679150"/>
            <a:ext cx="45118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La Pregunta de Investigación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4373642"/>
            <a:ext cx="3664744" cy="1685092"/>
          </a:xfrm>
          <a:prstGeom prst="roundRect">
            <a:avLst>
              <a:gd name="adj" fmla="val 543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1028224" y="4608076"/>
            <a:ext cx="28827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Definir claramente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5098494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Qué se quiere investigar de manera específica y medible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348" y="4373642"/>
            <a:ext cx="3664863" cy="1685092"/>
          </a:xfrm>
          <a:prstGeom prst="roundRect">
            <a:avLst>
              <a:gd name="adj" fmla="val 543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4919782" y="4608076"/>
            <a:ext cx="28714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Pregunta ejemplar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19782" y="5098494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¿Por qué las plantas crecen más rápido con luz azul?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87864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Hipótesis: Suposición Lógica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3333869"/>
            <a:ext cx="30618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Propuesta tentativa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3915013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Explica el problema planteado de manera comprobable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4844891"/>
            <a:ext cx="4205168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Debe ser específica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Debe ser comprobable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Debe ser falsable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085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Experimentación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20359"/>
            <a:ext cx="53724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Procedimiento a partir de Técnicas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14851"/>
            <a:ext cx="2994184" cy="29941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892522"/>
            <a:ext cx="28663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Diseño de pruebas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38294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Crear experimentos controlados para validar la hipótesis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614851"/>
            <a:ext cx="2994184" cy="29941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5892522"/>
            <a:ext cx="31664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Ejecución cuidadosa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638294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Seguir procedimientos precisos y documentar cada paso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614851"/>
            <a:ext cx="2994184" cy="299418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5892522"/>
            <a:ext cx="29544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Repetibilidad clave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638294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Repetir experimentos para obtener datos confiables y verificables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26475"/>
            <a:ext cx="69409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Análisis de Resultados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125980"/>
            <a:ext cx="31942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Interpretar los Datos</a:t>
            </a:r>
            <a:endParaRPr lang="en-US" sz="22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820472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154674" y="30472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Examinar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2154674" y="3537704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Revisar la información obtenida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181356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154674" y="44081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Organizar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2154674" y="489858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Estructurar datos de forma lógica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542240"/>
            <a:ext cx="1134070" cy="136088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154674" y="57690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Determinar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2154674" y="625947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Si la hipótesis es apoyada o rechazada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965" y="530304"/>
            <a:ext cx="4821793" cy="602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Conclusiones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674965" y="1198483"/>
            <a:ext cx="3055025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Comprobar la Hipótesis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536019" y="1745813"/>
            <a:ext cx="4620101" cy="5993249"/>
          </a:xfrm>
          <a:prstGeom prst="roundRect">
            <a:avLst>
              <a:gd name="adj" fmla="val 198"/>
            </a:avLst>
          </a:prstGeom>
          <a:solidFill>
            <a:srgbClr val="151617"/>
          </a:solidFill>
          <a:ln/>
        </p:spPr>
      </p:sp>
      <p:sp>
        <p:nvSpPr>
          <p:cNvPr id="5" name="Text 3"/>
          <p:cNvSpPr/>
          <p:nvPr/>
        </p:nvSpPr>
        <p:spPr>
          <a:xfrm>
            <a:off x="728782" y="4375190"/>
            <a:ext cx="2601516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Confirmar o Refutar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28782" y="4840486"/>
            <a:ext cx="4234577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Con base en el análisis de datos obtenidos</a:t>
            </a:r>
            <a:endParaRPr lang="en-US" sz="15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5330" y="1930241"/>
            <a:ext cx="8467606" cy="472606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5495330" y="6840736"/>
            <a:ext cx="2546509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Nuevas direcciones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5495330" y="7306032"/>
            <a:ext cx="8467606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Puede conducir a nuevas preguntas, hipótesis o investigaciones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125143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El Método Científico es un Ciclo Iterativo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970603" y="23251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Observación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15590"/>
            <a:ext cx="401204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Nuevos fenómenos detectados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6301" y="2716649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24442" y="23251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Problema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824442" y="2815590"/>
            <a:ext cx="4012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Preguntas emergentes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0307" y="2991326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39601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Hipótesis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450556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Nuevas suposiciones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19423" y="4491752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824442" y="55952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Experimentación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824442" y="6085642"/>
            <a:ext cx="4012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Pruebas adicionales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94533" y="5717500"/>
            <a:ext cx="339328" cy="33932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970603" y="55952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Análisis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6085642"/>
            <a:ext cx="401204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Interpretación continua</a:t>
            </a:r>
            <a:endParaRPr lang="en-US" sz="1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20527" y="5442823"/>
            <a:ext cx="339328" cy="339328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1743789" y="39601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Conclusiones</a:t>
            </a:r>
            <a:endParaRPr lang="en-US" sz="2200" dirty="0"/>
          </a:p>
        </p:txBody>
      </p:sp>
      <p:sp>
        <p:nvSpPr>
          <p:cNvPr id="24" name="Text 12"/>
          <p:cNvSpPr/>
          <p:nvPr/>
        </p:nvSpPr>
        <p:spPr>
          <a:xfrm>
            <a:off x="793790" y="4450556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Base para nuevos ciclos</a:t>
            </a:r>
            <a:endParaRPr lang="en-US" sz="1750" dirty="0"/>
          </a:p>
        </p:txBody>
      </p:sp>
      <p:pic>
        <p:nvPicPr>
          <p:cNvPr id="25" name="Image 10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26" name="Image 11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71411" y="3942398"/>
            <a:ext cx="339328" cy="339328"/>
          </a:xfrm>
          <a:prstGeom prst="rect">
            <a:avLst/>
          </a:prstGeom>
        </p:spPr>
      </p:pic>
      <p:sp>
        <p:nvSpPr>
          <p:cNvPr id="27" name="Text 13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Los resultados generan nuevas observaciones y preguntas, refuerza la mejora continua y el avance del conocimiento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98521" y="633293"/>
            <a:ext cx="4214932" cy="526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Ejemplo Práctico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1498521" y="1210270"/>
            <a:ext cx="3726775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Aplicación del Método Científico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1498521" y="1661517"/>
            <a:ext cx="11633240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Caso de estudio: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¿El agua con azúcar afecta la germinación de semillas?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1667113" y="2290405"/>
            <a:ext cx="168593" cy="758547"/>
          </a:xfrm>
          <a:prstGeom prst="roundRect">
            <a:avLst>
              <a:gd name="adj" fmla="val 5424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15240" dir="2700000">
              <a:srgbClr val="151617">
                <a:alpha val="100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498521" y="2179677"/>
            <a:ext cx="505778" cy="505778"/>
          </a:xfrm>
          <a:prstGeom prst="roundRect">
            <a:avLst>
              <a:gd name="adj" fmla="val 9039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15240" dir="2700000">
              <a:srgbClr val="151617">
                <a:alpha val="100000"/>
              </a:srgbClr>
            </a:outerShdw>
          </a:effectLst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24965" y="2306122"/>
            <a:ext cx="252889" cy="25288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2129552" y="2206109"/>
            <a:ext cx="2107406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Observación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2129552" y="2544604"/>
            <a:ext cx="11002208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Se notan diferencias en el crecimiento de plantas con distintos tipos de agua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1920002" y="3427214"/>
            <a:ext cx="168593" cy="758547"/>
          </a:xfrm>
          <a:prstGeom prst="roundRect">
            <a:avLst>
              <a:gd name="adj" fmla="val 5424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15240" dir="2700000">
              <a:srgbClr val="151617">
                <a:alpha val="100000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1751409" y="3316486"/>
            <a:ext cx="505778" cy="505778"/>
          </a:xfrm>
          <a:prstGeom prst="roundRect">
            <a:avLst>
              <a:gd name="adj" fmla="val 9039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15240" dir="2700000">
              <a:srgbClr val="151617">
                <a:alpha val="100000"/>
              </a:srgbClr>
            </a:outerShdw>
          </a:effectLst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7854" y="3442930"/>
            <a:ext cx="252889" cy="252889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2382441" y="3342918"/>
            <a:ext cx="2107406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Hipótesis</a:t>
            </a:r>
            <a:endParaRPr lang="en-US" sz="1650" dirty="0"/>
          </a:p>
        </p:txBody>
      </p:sp>
      <p:sp>
        <p:nvSpPr>
          <p:cNvPr id="14" name="Text 10"/>
          <p:cNvSpPr/>
          <p:nvPr/>
        </p:nvSpPr>
        <p:spPr>
          <a:xfrm>
            <a:off x="2382441" y="3681413"/>
            <a:ext cx="10749320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Las semillas regadas con agua azucarada germinarán más rápido</a:t>
            </a:r>
            <a:endParaRPr lang="en-US" sz="1300" dirty="0"/>
          </a:p>
        </p:txBody>
      </p:sp>
      <p:sp>
        <p:nvSpPr>
          <p:cNvPr id="15" name="Shape 11"/>
          <p:cNvSpPr/>
          <p:nvPr/>
        </p:nvSpPr>
        <p:spPr>
          <a:xfrm>
            <a:off x="2172891" y="4564023"/>
            <a:ext cx="168593" cy="758547"/>
          </a:xfrm>
          <a:prstGeom prst="roundRect">
            <a:avLst>
              <a:gd name="adj" fmla="val 5424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15240" dir="2700000">
              <a:srgbClr val="151617">
                <a:alpha val="100000"/>
              </a:srgbClr>
            </a:outerShdw>
          </a:effectLst>
        </p:spPr>
      </p:sp>
      <p:sp>
        <p:nvSpPr>
          <p:cNvPr id="16" name="Shape 12"/>
          <p:cNvSpPr/>
          <p:nvPr/>
        </p:nvSpPr>
        <p:spPr>
          <a:xfrm>
            <a:off x="2004298" y="4453295"/>
            <a:ext cx="505778" cy="505778"/>
          </a:xfrm>
          <a:prstGeom prst="roundRect">
            <a:avLst>
              <a:gd name="adj" fmla="val 9039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15240" dir="2700000">
              <a:srgbClr val="151617">
                <a:alpha val="100000"/>
              </a:srgbClr>
            </a:outerShdw>
          </a:effectLst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0743" y="4579739"/>
            <a:ext cx="252889" cy="252889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2635329" y="4479727"/>
            <a:ext cx="2107406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Experimento</a:t>
            </a:r>
            <a:endParaRPr lang="en-US" sz="1650" dirty="0"/>
          </a:p>
        </p:txBody>
      </p:sp>
      <p:sp>
        <p:nvSpPr>
          <p:cNvPr id="19" name="Text 14"/>
          <p:cNvSpPr/>
          <p:nvPr/>
        </p:nvSpPr>
        <p:spPr>
          <a:xfrm>
            <a:off x="2635329" y="4818221"/>
            <a:ext cx="10496431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Dos grupos: uno con agua normal, otro con agua azucarada, misma luz y temperatura</a:t>
            </a:r>
            <a:endParaRPr lang="en-US" sz="1300" dirty="0"/>
          </a:p>
        </p:txBody>
      </p:sp>
      <p:sp>
        <p:nvSpPr>
          <p:cNvPr id="20" name="Shape 15"/>
          <p:cNvSpPr/>
          <p:nvPr/>
        </p:nvSpPr>
        <p:spPr>
          <a:xfrm>
            <a:off x="2425779" y="5700832"/>
            <a:ext cx="168593" cy="758547"/>
          </a:xfrm>
          <a:prstGeom prst="roundRect">
            <a:avLst>
              <a:gd name="adj" fmla="val 5424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15240" dir="2700000">
              <a:srgbClr val="151617">
                <a:alpha val="100000"/>
              </a:srgbClr>
            </a:outerShdw>
          </a:effectLst>
        </p:spPr>
      </p:sp>
      <p:sp>
        <p:nvSpPr>
          <p:cNvPr id="21" name="Shape 16"/>
          <p:cNvSpPr/>
          <p:nvPr/>
        </p:nvSpPr>
        <p:spPr>
          <a:xfrm>
            <a:off x="2257187" y="5590103"/>
            <a:ext cx="505778" cy="505778"/>
          </a:xfrm>
          <a:prstGeom prst="roundRect">
            <a:avLst>
              <a:gd name="adj" fmla="val 9039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15240" dir="2700000">
              <a:srgbClr val="151617">
                <a:alpha val="100000"/>
              </a:srgbClr>
            </a:outerShdw>
          </a:effectLst>
        </p:spPr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83631" y="5716548"/>
            <a:ext cx="252889" cy="252889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2888218" y="5616535"/>
            <a:ext cx="2107406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Análisis</a:t>
            </a:r>
            <a:endParaRPr lang="en-US" sz="1650" dirty="0"/>
          </a:p>
        </p:txBody>
      </p:sp>
      <p:sp>
        <p:nvSpPr>
          <p:cNvPr id="24" name="Text 18"/>
          <p:cNvSpPr/>
          <p:nvPr/>
        </p:nvSpPr>
        <p:spPr>
          <a:xfrm>
            <a:off x="2888218" y="5955030"/>
            <a:ext cx="10243542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Medir velocidad de germinación y altura de plántulas durante dos semanas</a:t>
            </a:r>
            <a:endParaRPr lang="en-US" sz="1300" dirty="0"/>
          </a:p>
        </p:txBody>
      </p:sp>
      <p:sp>
        <p:nvSpPr>
          <p:cNvPr id="25" name="Shape 19"/>
          <p:cNvSpPr/>
          <p:nvPr/>
        </p:nvSpPr>
        <p:spPr>
          <a:xfrm>
            <a:off x="2172891" y="6837640"/>
            <a:ext cx="168593" cy="758547"/>
          </a:xfrm>
          <a:prstGeom prst="roundRect">
            <a:avLst>
              <a:gd name="adj" fmla="val 5424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15240" dir="2700000">
              <a:srgbClr val="151617">
                <a:alpha val="100000"/>
              </a:srgbClr>
            </a:outerShdw>
          </a:effectLst>
        </p:spPr>
      </p:sp>
      <p:sp>
        <p:nvSpPr>
          <p:cNvPr id="26" name="Shape 20"/>
          <p:cNvSpPr/>
          <p:nvPr/>
        </p:nvSpPr>
        <p:spPr>
          <a:xfrm>
            <a:off x="2004298" y="6726912"/>
            <a:ext cx="505778" cy="505778"/>
          </a:xfrm>
          <a:prstGeom prst="roundRect">
            <a:avLst>
              <a:gd name="adj" fmla="val 9039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15240" dir="2700000">
              <a:srgbClr val="151617">
                <a:alpha val="100000"/>
              </a:srgbClr>
            </a:outerShdw>
          </a:effectLst>
        </p:spPr>
      </p:sp>
      <p:pic>
        <p:nvPicPr>
          <p:cNvPr id="27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30743" y="6853357"/>
            <a:ext cx="252889" cy="252889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2635329" y="6753344"/>
            <a:ext cx="2107406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Conclusión</a:t>
            </a:r>
            <a:endParaRPr lang="en-US" sz="1650" dirty="0"/>
          </a:p>
        </p:txBody>
      </p:sp>
      <p:sp>
        <p:nvSpPr>
          <p:cNvPr id="29" name="Text 22"/>
          <p:cNvSpPr/>
          <p:nvPr/>
        </p:nvSpPr>
        <p:spPr>
          <a:xfrm>
            <a:off x="2635329" y="7091839"/>
            <a:ext cx="10496431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Validar o rechazar la hipótesis según los datos obtenidos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2026-03-05T03:02:10Z</dcterms:created>
  <dcterms:modified xsi:type="dcterms:W3CDTF">2026-03-05T03:02:10Z</dcterms:modified>
</cp:coreProperties>
</file>