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ricolage Grotesque Extra Bold"/>
      <p:regular r:id="rId17"/>
    </p:embeddedFont>
    <p:embeddedFont>
      <p:font typeface="Montserrat"/>
      <p:regular r:id="rId18"/>
    </p:embeddedFont>
    <p:embeddedFont>
      <p:font typeface="Montserrat"/>
      <p:regular r:id="rId19"/>
    </p:embeddedFont>
    <p:embeddedFont>
      <p:font typeface="Montserrat"/>
      <p:regular r:id="rId20"/>
    </p:embeddedFont>
    <p:embeddedFont>
      <p:font typeface="Montserrat"/>
      <p:regular r:id="rId2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Evidencias de la Evolución Biológica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Una travesía desde los primeros microfósiles hasta la edición genética del ADN antiguo.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45976"/>
            <a:ext cx="73457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La Evolución como Brújula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09491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Entender nuestra historia evolutiva nos permite diseñar mejores terapias, conservar la biodiversidad y proteger nuestro futuro climático.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08878"/>
            <a:ext cx="64539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3.800 Millones de años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Más de 1 billón de especies, una sola historia evolutiva compartida.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8902"/>
            <a:ext cx="702659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Evidencia Paleontológica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315"/>
            <a:ext cx="8284131" cy="462367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9638943" y="2042993"/>
            <a:ext cx="4205168" cy="1458635"/>
          </a:xfrm>
          <a:prstGeom prst="roundRect">
            <a:avLst>
              <a:gd name="adj" fmla="val 6531"/>
            </a:avLst>
          </a:prstGeom>
          <a:solidFill>
            <a:srgbClr val="090E3F"/>
          </a:solidFill>
          <a:ln w="30480">
            <a:solidFill>
              <a:srgbClr val="41467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96237" y="23002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Archaeopteryx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896237" y="2881432"/>
            <a:ext cx="369058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Puente entre dinosaurios y aves.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9638943" y="3728442"/>
            <a:ext cx="4205168" cy="1458635"/>
          </a:xfrm>
          <a:prstGeom prst="roundRect">
            <a:avLst>
              <a:gd name="adj" fmla="val 6531"/>
            </a:avLst>
          </a:prstGeom>
          <a:solidFill>
            <a:srgbClr val="090E3F"/>
          </a:solidFill>
          <a:ln w="30480">
            <a:solidFill>
              <a:srgbClr val="41467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896237" y="39857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Tiktaalik roseae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896237" y="4566880"/>
            <a:ext cx="369058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Pez con rasgos de tetrápodo.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38943" y="5413891"/>
            <a:ext cx="4205168" cy="1821537"/>
          </a:xfrm>
          <a:prstGeom prst="roundRect">
            <a:avLst>
              <a:gd name="adj" fmla="val 5230"/>
            </a:avLst>
          </a:prstGeom>
          <a:solidFill>
            <a:srgbClr val="090E3F"/>
          </a:solidFill>
          <a:ln w="30480">
            <a:solidFill>
              <a:srgbClr val="41467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96237" y="56711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Grypania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96237" y="6252329"/>
            <a:ext cx="369058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Primeros indicios de fotosíntesis (3.5 Ga).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67737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Evidencia Biogeográfica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765227"/>
            <a:ext cx="4205168" cy="1760577"/>
          </a:xfrm>
          <a:prstGeom prst="roundRect">
            <a:avLst>
              <a:gd name="adj" fmla="val 5411"/>
            </a:avLst>
          </a:prstGeom>
          <a:solidFill>
            <a:srgbClr val="282D5E"/>
          </a:solidFill>
          <a:ln/>
        </p:spPr>
      </p:sp>
      <p:sp>
        <p:nvSpPr>
          <p:cNvPr id="4" name="Text 2"/>
          <p:cNvSpPr/>
          <p:nvPr/>
        </p:nvSpPr>
        <p:spPr>
          <a:xfrm>
            <a:off x="1020604" y="29920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Pinzones de Darwin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0604" y="3573185"/>
            <a:ext cx="37515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Adaptación a nichos específicos en Galápagos.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93790" y="4752618"/>
            <a:ext cx="4205168" cy="1760577"/>
          </a:xfrm>
          <a:prstGeom prst="roundRect">
            <a:avLst>
              <a:gd name="adj" fmla="val 5411"/>
            </a:avLst>
          </a:prstGeom>
          <a:solidFill>
            <a:srgbClr val="282D5E"/>
          </a:solidFill>
          <a:ln/>
        </p:spPr>
      </p:sp>
      <p:sp>
        <p:nvSpPr>
          <p:cNvPr id="7" name="Text 5"/>
          <p:cNvSpPr/>
          <p:nvPr/>
        </p:nvSpPr>
        <p:spPr>
          <a:xfrm>
            <a:off x="1020604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Marsupiales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20604" y="5560576"/>
            <a:ext cx="37515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Radiación tras la separación de Gondwana.</a:t>
            </a:r>
            <a:endParaRPr lang="en-US" sz="175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9981" y="2327434"/>
            <a:ext cx="8284131" cy="46236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8461" y="517327"/>
            <a:ext cx="5285661" cy="570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Evidencia Embriológica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8461" y="1473041"/>
            <a:ext cx="6074093" cy="6074093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461" y="1473041"/>
            <a:ext cx="6074093" cy="607409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5467" y="4114800"/>
            <a:ext cx="6074093" cy="790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Los arcos faríngeos humanos son idénticos a los de los peces en etapas tempranas, revelando nuestro ancestro acuático compartido.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925485"/>
            <a:ext cx="87802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Evidencia Molecular y Genética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4087892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44253" y="4087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Genoma Humano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644253" y="4578310"/>
            <a:ext cx="3308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98.8% de identidad con chimpancés.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5893" y="4087892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086356" y="4087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Proyecto Lenski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086356" y="4578310"/>
            <a:ext cx="3308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E. coli adquiriendo nuevas funciones metabólicas.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7995" y="4087892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528459" y="4087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ADN Megalodón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528459" y="4578310"/>
            <a:ext cx="3308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Fragmentos genéticos que validan su linaje.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Homología: Estructura Compartida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mano humana y el ala del murciélago comparten el mismo plan anatómico básico, heredado de un ancestro común.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591645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Evidencia Anatómica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13071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Los órganos vestigiales son señales del pasado: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542949"/>
            <a:ext cx="4205168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Pelvis de ballena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Coxis humano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Músculos auriculares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9981" y="2327434"/>
            <a:ext cx="8284131" cy="462367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852" y="565666"/>
            <a:ext cx="5974556" cy="642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Convergencia Evolutiva</a:t>
            </a:r>
            <a:endParaRPr lang="en-US" sz="4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8629" y="1581388"/>
            <a:ext cx="9893022" cy="618303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922713" y="4487414"/>
            <a:ext cx="2849142" cy="370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Cactus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9105747" y="4487414"/>
            <a:ext cx="2849142" cy="370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Euphorbias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6385212" y="4301923"/>
            <a:ext cx="1859857" cy="741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Adaptación suculenta</a:t>
            </a:r>
            <a:endParaRPr lang="en-US" sz="2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2026-03-09T17:38:52Z</dcterms:created>
  <dcterms:modified xsi:type="dcterms:W3CDTF">2026-03-09T17:38:52Z</dcterms:modified>
</cp:coreProperties>
</file>