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strument Sans Semi Bold"/>
      <p:regular r:id="rId17"/>
    </p:embeddedFont>
    <p:embeddedFont>
      <p:font typeface="Instrument Sans Semi Bold"/>
      <p:regular r:id="rId18"/>
    </p:embeddedFont>
    <p:embeddedFont>
      <p:font typeface="Instrument Sans Semi Bold"/>
      <p:regular r:id="rId19"/>
    </p:embeddedFont>
    <p:embeddedFont>
      <p:font typeface="Instrument Sans Semi Bold"/>
      <p:regular r:id="rId20"/>
    </p:embeddedFont>
    <p:embeddedFont>
      <p:font typeface="Instrument Sans Medium"/>
      <p:regular r:id="rId21"/>
    </p:embeddedFont>
    <p:embeddedFont>
      <p:font typeface="Instrument Sans Medium"/>
      <p:regular r:id="rId22"/>
    </p:embeddedFont>
    <p:embeddedFont>
      <p:font typeface="Instrument Sans Medium"/>
      <p:regular r:id="rId23"/>
    </p:embeddedFont>
    <p:embeddedFont>
      <p:font typeface="Instrument Sans Medium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slideLayout" Target="../slideLayouts/slideLayout9.xml"/><Relationship Id="rId11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Formación de los Planetas y los Sistemas Solares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Un viaje por el origen de nuestro hogar cósmico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9995"/>
            <a:ext cx="75564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Un Viaje Cósmico</a:t>
            </a:r>
            <a:endParaRPr lang="en-US" sz="8900" dirty="0"/>
          </a:p>
        </p:txBody>
      </p:sp>
      <p:sp>
        <p:nvSpPr>
          <p:cNvPr id="4" name="Shape 1"/>
          <p:cNvSpPr/>
          <p:nvPr/>
        </p:nvSpPr>
        <p:spPr>
          <a:xfrm>
            <a:off x="793790" y="4085511"/>
            <a:ext cx="3664744" cy="1685092"/>
          </a:xfrm>
          <a:prstGeom prst="roundRect">
            <a:avLst>
              <a:gd name="adj" fmla="val 565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43199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Proceso complejo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810363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La formación explica la diversidad planetaria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4085511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782" y="43199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Búsqueda de vida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782" y="4810363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Entender nuestro origen guía la exploración cósmica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997416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6231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Invitación al cosmos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72226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Explorar y aprender sobre nuestro lugar en el universo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65553"/>
            <a:ext cx="74609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El Origen: La Nebulosa Solar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6144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969538"/>
            <a:ext cx="3664744" cy="30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80190" y="3143845"/>
            <a:ext cx="366474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4600 millones de años atrás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6280190" y="3988594"/>
            <a:ext cx="36647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Nube gigante de gas y polvo comienza a colapsar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10171748" y="26144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748" y="2992279"/>
            <a:ext cx="3664863" cy="30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171748" y="31438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Supernova cercana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171748" y="3634264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Su explosión genera ondas que inician el colapso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6280190" y="511123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443657"/>
            <a:ext cx="7556421" cy="304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80190" y="56405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Disco protoestelar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6280190" y="613100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La materia se concentra formando una estructura giratoria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64256"/>
            <a:ext cx="64465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El Disco Protoplanetario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71319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El taller donde se forjaron los planetas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331250"/>
            <a:ext cx="3664744" cy="1685092"/>
          </a:xfrm>
          <a:prstGeom prst="roundRect">
            <a:avLst>
              <a:gd name="adj" fmla="val 565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28224" y="3565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Disco plano giratorio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056102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La nube colapsada forma estructura en espiral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348" y="3331250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19782" y="3565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Centro caliente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19782" y="4056102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Materia densa da origen al Sol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93790" y="5243155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28224" y="54775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Planetesimales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28224" y="5968008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Partículas de polvo se unen en el disco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9238" y="1383149"/>
            <a:ext cx="8005524" cy="1016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Formación de Planetesimales y Protoplanetas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569238" y="2691408"/>
            <a:ext cx="2580203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El proceso de construcción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69238" y="3062168"/>
            <a:ext cx="3804404" cy="446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Planetesimales chocan y fusionan, formando protoplanetas de miles de kilómetros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4777978" y="2691408"/>
            <a:ext cx="2509480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Diferencia de temperatura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777978" y="3062168"/>
            <a:ext cx="3804404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Rocas cerca del Sol, hielos en zonas externas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569238" y="3744992"/>
            <a:ext cx="8005524" cy="1492448"/>
          </a:xfrm>
          <a:prstGeom prst="roundRect">
            <a:avLst>
              <a:gd name="adj" fmla="val 4578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97" y="3915251"/>
            <a:ext cx="487918" cy="487918"/>
          </a:xfrm>
          <a:prstGeom prst="rect">
            <a:avLst/>
          </a:prstGeom>
        </p:spPr>
      </p:pic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681" y="4049316"/>
            <a:ext cx="219551" cy="21955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39497" y="4519732"/>
            <a:ext cx="2033230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Planetas rocosos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739497" y="4843820"/>
            <a:ext cx="7665006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Interiores: materiales resistentes al calor</a:t>
            </a:r>
            <a:endParaRPr lang="en-US" sz="1250" dirty="0"/>
          </a:p>
        </p:txBody>
      </p:sp>
      <p:sp>
        <p:nvSpPr>
          <p:cNvPr id="13" name="Shape 8"/>
          <p:cNvSpPr/>
          <p:nvPr/>
        </p:nvSpPr>
        <p:spPr>
          <a:xfrm>
            <a:off x="569238" y="5354002"/>
            <a:ext cx="8005524" cy="1492448"/>
          </a:xfrm>
          <a:prstGeom prst="roundRect">
            <a:avLst>
              <a:gd name="adj" fmla="val 4578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97" y="5524262"/>
            <a:ext cx="487918" cy="487918"/>
          </a:xfrm>
          <a:prstGeom prst="rect">
            <a:avLst/>
          </a:prstGeom>
        </p:spPr>
      </p:pic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3681" y="5658326"/>
            <a:ext cx="219551" cy="219551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39497" y="6128742"/>
            <a:ext cx="2033230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Gigantes gaseosos</a:t>
            </a:r>
            <a:endParaRPr lang="en-US" sz="1600" dirty="0"/>
          </a:p>
        </p:txBody>
      </p:sp>
      <p:sp>
        <p:nvSpPr>
          <p:cNvPr id="17" name="Text 10"/>
          <p:cNvSpPr/>
          <p:nvPr/>
        </p:nvSpPr>
        <p:spPr>
          <a:xfrm>
            <a:off x="739497" y="6452830"/>
            <a:ext cx="7665006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Exteriores: hielos y gases en regiones frías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4900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El Nacimiento del Sol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59794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El Sol se enciende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31517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Fusión nuclear comienza en el núcleo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95882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Viento solar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467606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Expulsa gas y polvo sobrante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319713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Sistema limpio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03694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Planetas formados, órbitas despejadas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0407" y="834628"/>
            <a:ext cx="5775246" cy="557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Planetas Rocosos Interiores</a:t>
            </a:r>
            <a:endParaRPr lang="en-US" sz="35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0407" y="1601986"/>
            <a:ext cx="445651" cy="4456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10407" y="2222778"/>
            <a:ext cx="2228612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Mercurio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110407" y="2585442"/>
            <a:ext cx="7895987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Más cercano al Sol, superficie marcada</a:t>
            </a:r>
            <a:endParaRPr lang="en-US" sz="14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0407" y="3120271"/>
            <a:ext cx="445651" cy="4456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10407" y="3741063"/>
            <a:ext cx="2228612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Venus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6110407" y="4103727"/>
            <a:ext cx="7895987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Atmósfera densa, temperatura extrema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0407" y="4638556"/>
            <a:ext cx="445651" cy="4456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10407" y="5259348"/>
            <a:ext cx="2228612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Tierra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6110407" y="5622012"/>
            <a:ext cx="7895987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Único con condiciones para vida conocida</a:t>
            </a:r>
            <a:endParaRPr lang="en-US" sz="14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0407" y="6156841"/>
            <a:ext cx="445651" cy="44565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10407" y="6777633"/>
            <a:ext cx="2228612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Marte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6110407" y="7140297"/>
            <a:ext cx="7895987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Planeta rojo, posibles vestigios de agua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303" y="1002387"/>
            <a:ext cx="7018973" cy="636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Gigantes Gaseosos y Helados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3303" y="1913811"/>
            <a:ext cx="7717393" cy="1190982"/>
          </a:xfrm>
          <a:prstGeom prst="roundRect">
            <a:avLst>
              <a:gd name="adj" fmla="val 9213"/>
            </a:avLst>
          </a:prstGeom>
          <a:solidFill>
            <a:srgbClr val="2A2A2D">
              <a:alpha val="95000"/>
            </a:srgbClr>
          </a:solidFill>
          <a:ln w="22860">
            <a:solidFill>
              <a:srgbClr val="56565B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43" y="1913811"/>
            <a:ext cx="91440" cy="119098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08459" y="2140387"/>
            <a:ext cx="2547461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Júpiter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008459" y="2568654"/>
            <a:ext cx="719566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Mayor que todos los planetas juntos, atmósfera turbulenta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713303" y="3287911"/>
            <a:ext cx="7717393" cy="1190982"/>
          </a:xfrm>
          <a:prstGeom prst="roundRect">
            <a:avLst>
              <a:gd name="adj" fmla="val 9213"/>
            </a:avLst>
          </a:prstGeom>
          <a:solidFill>
            <a:srgbClr val="2A2A2D">
              <a:alpha val="95000"/>
            </a:srgbClr>
          </a:solidFill>
          <a:ln w="22860">
            <a:solidFill>
              <a:srgbClr val="56565B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43" y="3287911"/>
            <a:ext cx="91440" cy="119098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08459" y="3514487"/>
            <a:ext cx="2547461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Saturno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1008459" y="3942755"/>
            <a:ext cx="719566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Anillos espectaculares, baja densidad</a:t>
            </a: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>
            <a:off x="713303" y="4662011"/>
            <a:ext cx="7717393" cy="1190982"/>
          </a:xfrm>
          <a:prstGeom prst="roundRect">
            <a:avLst>
              <a:gd name="adj" fmla="val 9213"/>
            </a:avLst>
          </a:prstGeom>
          <a:solidFill>
            <a:srgbClr val="2A2A2D">
              <a:alpha val="95000"/>
            </a:srgbClr>
          </a:solidFill>
          <a:ln w="22860">
            <a:solidFill>
              <a:srgbClr val="56565B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43" y="4662011"/>
            <a:ext cx="91440" cy="119098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08459" y="4888587"/>
            <a:ext cx="2547461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Urano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1008459" y="5316855"/>
            <a:ext cx="719566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Planeta helado, eje de rotación inclinado</a:t>
            </a:r>
            <a:endParaRPr lang="en-US" sz="1600" dirty="0"/>
          </a:p>
        </p:txBody>
      </p:sp>
      <p:sp>
        <p:nvSpPr>
          <p:cNvPr id="16" name="Shape 10"/>
          <p:cNvSpPr/>
          <p:nvPr/>
        </p:nvSpPr>
        <p:spPr>
          <a:xfrm>
            <a:off x="713303" y="6036112"/>
            <a:ext cx="7717393" cy="1190982"/>
          </a:xfrm>
          <a:prstGeom prst="roundRect">
            <a:avLst>
              <a:gd name="adj" fmla="val 9213"/>
            </a:avLst>
          </a:prstGeom>
          <a:solidFill>
            <a:srgbClr val="2A2A2D">
              <a:alpha val="95000"/>
            </a:srgbClr>
          </a:solidFill>
          <a:ln w="22860">
            <a:solidFill>
              <a:srgbClr val="56565B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43" y="6036112"/>
            <a:ext cx="91440" cy="119098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008459" y="6262688"/>
            <a:ext cx="2547461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Neptuno</a:t>
            </a:r>
            <a:endParaRPr lang="en-US" sz="2000" dirty="0"/>
          </a:p>
        </p:txBody>
      </p:sp>
      <p:sp>
        <p:nvSpPr>
          <p:cNvPr id="19" name="Text 12"/>
          <p:cNvSpPr/>
          <p:nvPr/>
        </p:nvSpPr>
        <p:spPr>
          <a:xfrm>
            <a:off x="1008459" y="6690955"/>
            <a:ext cx="719566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Vientos extremos, azul profundo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2085" y="607457"/>
            <a:ext cx="7712631" cy="1278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Otros Componentes del Sistema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406515" y="2468642"/>
            <a:ext cx="204430" cy="919996"/>
          </a:xfrm>
          <a:prstGeom prst="roundRect">
            <a:avLst>
              <a:gd name="adj" fmla="val 42011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02085" y="2334458"/>
            <a:ext cx="613410" cy="613410"/>
          </a:xfrm>
          <a:prstGeom prst="roundRect">
            <a:avLst>
              <a:gd name="adj" fmla="val 7453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5437" y="2487811"/>
            <a:ext cx="306705" cy="3067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99803" y="2366367"/>
            <a:ext cx="2730698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Cinturón de asteroides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6999803" y="2796302"/>
            <a:ext cx="6914912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Entre Marte y Júpiter, restos rocosos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713220" y="3879771"/>
            <a:ext cx="204430" cy="919996"/>
          </a:xfrm>
          <a:prstGeom prst="roundRect">
            <a:avLst>
              <a:gd name="adj" fmla="val 42011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508790" y="3745587"/>
            <a:ext cx="613410" cy="613410"/>
          </a:xfrm>
          <a:prstGeom prst="roundRect">
            <a:avLst>
              <a:gd name="adj" fmla="val 7453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2142" y="3898940"/>
            <a:ext cx="306705" cy="30670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306508" y="3777496"/>
            <a:ext cx="2556034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Planetas enanos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7306508" y="4207431"/>
            <a:ext cx="6608207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Plutón y similares, cuerpos pequeños</a:t>
            </a:r>
            <a:endParaRPr lang="en-US" sz="1600" dirty="0"/>
          </a:p>
        </p:txBody>
      </p:sp>
      <p:sp>
        <p:nvSpPr>
          <p:cNvPr id="14" name="Shape 9"/>
          <p:cNvSpPr/>
          <p:nvPr/>
        </p:nvSpPr>
        <p:spPr>
          <a:xfrm>
            <a:off x="7019925" y="5290899"/>
            <a:ext cx="204430" cy="919996"/>
          </a:xfrm>
          <a:prstGeom prst="roundRect">
            <a:avLst>
              <a:gd name="adj" fmla="val 42011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815495" y="5156716"/>
            <a:ext cx="613410" cy="613410"/>
          </a:xfrm>
          <a:prstGeom prst="roundRect">
            <a:avLst>
              <a:gd name="adj" fmla="val 7453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8847" y="5310068"/>
            <a:ext cx="306705" cy="30670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613213" y="5188625"/>
            <a:ext cx="3543419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Cometas y cinturón de Kuiper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7613213" y="5618559"/>
            <a:ext cx="6301502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Millones de objetos helados en el exterior</a:t>
            </a:r>
            <a:endParaRPr lang="en-US" sz="1600" dirty="0"/>
          </a:p>
        </p:txBody>
      </p:sp>
      <p:sp>
        <p:nvSpPr>
          <p:cNvPr id="19" name="Shape 13"/>
          <p:cNvSpPr/>
          <p:nvPr/>
        </p:nvSpPr>
        <p:spPr>
          <a:xfrm>
            <a:off x="7326630" y="6702028"/>
            <a:ext cx="204430" cy="919996"/>
          </a:xfrm>
          <a:prstGeom prst="roundRect">
            <a:avLst>
              <a:gd name="adj" fmla="val 42011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7122200" y="6567845"/>
            <a:ext cx="613410" cy="613410"/>
          </a:xfrm>
          <a:prstGeom prst="roundRect">
            <a:avLst>
              <a:gd name="adj" fmla="val 74534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5552" y="6721197"/>
            <a:ext cx="306705" cy="30670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919918" y="6599753"/>
            <a:ext cx="2556034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Nube de Oort</a:t>
            </a:r>
            <a:endParaRPr lang="en-US" sz="2000" dirty="0"/>
          </a:p>
        </p:txBody>
      </p:sp>
      <p:sp>
        <p:nvSpPr>
          <p:cNvPr id="23" name="Text 16"/>
          <p:cNvSpPr/>
          <p:nvPr/>
        </p:nvSpPr>
        <p:spPr>
          <a:xfrm>
            <a:off x="7919918" y="7029688"/>
            <a:ext cx="5994797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Esfera gigante de escombros en el límite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585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La Dinámica Actual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Órbitas alineadas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215408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Los planetas orbitan en planos casi paralelos, conservando el momento angular del disco original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BCCCE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Evolución continua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856321" y="4215408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El sistema sigue cambiando: colisiones, movimientos orbitales, interacciones gravitacionales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2026-03-06T00:16:18Z</dcterms:created>
  <dcterms:modified xsi:type="dcterms:W3CDTF">2026-03-06T00:16:18Z</dcterms:modified>
</cp:coreProperties>
</file>