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Unbounded"/>
      <p:regular r:id="rId17"/>
    </p:embeddedFont>
    <p:embeddedFont>
      <p:font typeface="Unbounded"/>
      <p:regular r:id="rId18"/>
    </p:embeddedFont>
    <p:embeddedFont>
      <p:font typeface="Open Sans"/>
      <p:regular r:id="rId19"/>
    </p:embeddedFont>
    <p:embeddedFont>
      <p:font typeface="Open Sans"/>
      <p:regular r:id="rId20"/>
    </p:embeddedFont>
    <p:embeddedFont>
      <p:font typeface="Open Sans"/>
      <p:regular r:id="rId21"/>
    </p:embeddedFont>
    <p:embeddedFont>
      <p:font typeface="Open Sans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svg"/><Relationship Id="rId4" Type="http://schemas.openxmlformats.org/officeDocument/2006/relationships/image" Target="../media/image-10-4.png"/><Relationship Id="rId5" Type="http://schemas.openxmlformats.org/officeDocument/2006/relationships/image" Target="../media/image-10-5.png"/><Relationship Id="rId6" Type="http://schemas.openxmlformats.org/officeDocument/2006/relationships/image" Target="../media/image-10-6.svg"/><Relationship Id="rId7" Type="http://schemas.openxmlformats.org/officeDocument/2006/relationships/image" Target="../media/image-10-7.png"/><Relationship Id="rId8" Type="http://schemas.openxmlformats.org/officeDocument/2006/relationships/image" Target="../media/image-10-8.png"/><Relationship Id="rId9" Type="http://schemas.openxmlformats.org/officeDocument/2006/relationships/image" Target="../media/image-10-9.svg"/><Relationship Id="rId10" Type="http://schemas.openxmlformats.org/officeDocument/2006/relationships/slideLayout" Target="../slideLayouts/slideLayout11.xml"/><Relationship Id="rId11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svg"/><Relationship Id="rId4" Type="http://schemas.openxmlformats.org/officeDocument/2006/relationships/image" Target="../media/image-2-4.png"/><Relationship Id="rId5" Type="http://schemas.openxmlformats.org/officeDocument/2006/relationships/image" Target="../media/image-2-5.svg"/><Relationship Id="rId6" Type="http://schemas.openxmlformats.org/officeDocument/2006/relationships/slideLayout" Target="../slideLayouts/slideLayout3.xml"/><Relationship Id="rId7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svg"/><Relationship Id="rId4" Type="http://schemas.openxmlformats.org/officeDocument/2006/relationships/image" Target="../media/image-9-4.png"/><Relationship Id="rId5" Type="http://schemas.openxmlformats.org/officeDocument/2006/relationships/image" Target="../media/image-9-5.svg"/><Relationship Id="rId6" Type="http://schemas.openxmlformats.org/officeDocument/2006/relationships/image" Target="../media/image-9-6.png"/><Relationship Id="rId7" Type="http://schemas.openxmlformats.org/officeDocument/2006/relationships/image" Target="../media/image-9-7.svg"/><Relationship Id="rId8" Type="http://schemas.openxmlformats.org/officeDocument/2006/relationships/slideLayout" Target="../slideLayouts/slideLayout10.xml"/><Relationship Id="rId9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051572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La Célula Animal: Un Equipo de Trabajo Esencial</a:t>
            </a:r>
            <a:endParaRPr lang="en-US" sz="44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43789" y="36880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Interconexión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793790" y="4178498"/>
            <a:ext cx="37852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Cada organelo conectado</a:t>
            </a:r>
            <a:endParaRPr lang="en-US" sz="17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1832253"/>
            <a:ext cx="4564975" cy="4564975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47717" y="3944898"/>
            <a:ext cx="339328" cy="33932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937790" y="24617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Coordinación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9937790" y="2952155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Trabajan en sincronía</a:t>
            </a:r>
            <a:endParaRPr lang="en-US" sz="17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1832253"/>
            <a:ext cx="4564975" cy="4564975"/>
          </a:xfrm>
          <a:prstGeom prst="rect">
            <a:avLst/>
          </a:prstGeom>
        </p:spPr>
      </p:pic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44326" y="2561273"/>
            <a:ext cx="339328" cy="339328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9937790" y="49143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Vida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9937790" y="5404723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Permiten nuestra existencia</a:t>
            </a:r>
            <a:endParaRPr lang="en-US" sz="1750" dirty="0"/>
          </a:p>
        </p:txBody>
      </p:sp>
      <p:pic>
        <p:nvPicPr>
          <p:cNvPr id="12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1832253"/>
            <a:ext cx="4564975" cy="4564975"/>
          </a:xfrm>
          <a:prstGeom prst="rect">
            <a:avLst/>
          </a:prstGeom>
        </p:spPr>
      </p:pic>
      <p:pic>
        <p:nvPicPr>
          <p:cNvPr id="13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44326" y="5328523"/>
            <a:ext cx="339328" cy="33932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9308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¡Bienvenidos a la Fábrica de la Vida!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650808"/>
            <a:ext cx="7556421" cy="2229445"/>
          </a:xfrm>
          <a:prstGeom prst="roundRect">
            <a:avLst>
              <a:gd name="adj" fmla="val 4273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1028224" y="2885242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6A688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5390" y="3072289"/>
            <a:ext cx="306110" cy="30611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28224" y="37924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Unidad Básica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1028224" y="4282916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 célula es la base de todo nuestro cuerpo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793790" y="5107067"/>
            <a:ext cx="7556421" cy="2229445"/>
          </a:xfrm>
          <a:prstGeom prst="roundRect">
            <a:avLst>
              <a:gd name="adj" fmla="val 4273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1028224" y="534150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6A688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5390" y="5528548"/>
            <a:ext cx="306110" cy="30611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28224" y="6248757"/>
            <a:ext cx="518064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Trabajadores Especializados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1028224" y="6739176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Los organelos colaboran para mantenernos vivos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00814"/>
            <a:ext cx="922412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La Membrana Plasmática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600319"/>
            <a:ext cx="371677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El Portero Inteligente</a:t>
            </a:r>
            <a:endParaRPr lang="en-US" sz="22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549962"/>
            <a:ext cx="8284131" cy="462367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638943" y="3737848"/>
            <a:ext cx="304430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Función Principal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9638943" y="4318992"/>
            <a:ext cx="420516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Controla qué entra y sale de la célula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9638943" y="4885968"/>
            <a:ext cx="4205168" cy="1247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Actúa como guardia de seguridad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Selecciona materiales esenciales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Protege del exterior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8642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El Citoplasma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685931"/>
            <a:ext cx="330243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El Taller de Trabajo</a:t>
            </a:r>
            <a:endParaRPr lang="en-US" sz="2200" dirty="0"/>
          </a:p>
        </p:txBody>
      </p:sp>
      <p:sp>
        <p:nvSpPr>
          <p:cNvPr id="5" name="Shape 2"/>
          <p:cNvSpPr/>
          <p:nvPr/>
        </p:nvSpPr>
        <p:spPr>
          <a:xfrm>
            <a:off x="793790" y="3380423"/>
            <a:ext cx="7556421" cy="1367909"/>
          </a:xfrm>
          <a:prstGeom prst="roundRect">
            <a:avLst>
              <a:gd name="adj" fmla="val 6964"/>
            </a:avLst>
          </a:prstGeom>
          <a:solidFill>
            <a:srgbClr val="FFFFFF"/>
          </a:solidFill>
          <a:ln w="30480">
            <a:solidFill>
              <a:srgbClr val="BCDBD4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051084" y="3637717"/>
            <a:ext cx="338518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Espacio de Trabajo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51084" y="4128135"/>
            <a:ext cx="704183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Donde flotan todos los organelos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93790" y="4975146"/>
            <a:ext cx="7556421" cy="1367909"/>
          </a:xfrm>
          <a:prstGeom prst="roundRect">
            <a:avLst>
              <a:gd name="adj" fmla="val 6964"/>
            </a:avLst>
          </a:prstGeom>
          <a:solidFill>
            <a:srgbClr val="FFFFFF"/>
          </a:solidFill>
          <a:ln w="30480">
            <a:solidFill>
              <a:srgbClr val="BCDBD4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51084" y="5232440"/>
            <a:ext cx="380880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Reacciones Químicas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051084" y="5722858"/>
            <a:ext cx="704183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Lugar de transformaciones celulares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09982" y="518517"/>
            <a:ext cx="4713923" cy="589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7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El Núcleo</a:t>
            </a:r>
            <a:endParaRPr lang="en-US" sz="3700" dirty="0"/>
          </a:p>
        </p:txBody>
      </p:sp>
      <p:sp>
        <p:nvSpPr>
          <p:cNvPr id="3" name="Text 1"/>
          <p:cNvSpPr/>
          <p:nvPr/>
        </p:nvSpPr>
        <p:spPr>
          <a:xfrm>
            <a:off x="809982" y="1170265"/>
            <a:ext cx="5860018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La Oficina Central y Biblioteca Genética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809982" y="3903345"/>
            <a:ext cx="2356961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Función Central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09982" y="4354711"/>
            <a:ext cx="8295680" cy="12692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150"/>
              </a:lnSpc>
              <a:buSzPct val="100000"/>
              <a:buChar char="•"/>
            </a:pPr>
            <a:r>
              <a:rPr lang="en-US" sz="14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Almacena el ADN</a:t>
            </a:r>
            <a:endParaRPr lang="en-US" sz="1450" dirty="0"/>
          </a:p>
          <a:p>
            <a:pPr algn="l" marL="342900" indent="-342900">
              <a:lnSpc>
                <a:spcPts val="2150"/>
              </a:lnSpc>
              <a:buSzPct val="100000"/>
              <a:buChar char="•"/>
            </a:pPr>
            <a:r>
              <a:rPr lang="en-US" sz="14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Contiene instrucciones genéticas</a:t>
            </a:r>
            <a:endParaRPr lang="en-US" sz="1450" dirty="0"/>
          </a:p>
          <a:p>
            <a:pPr algn="l" marL="342900" indent="-342900">
              <a:lnSpc>
                <a:spcPts val="2150"/>
              </a:lnSpc>
              <a:buSzPct val="100000"/>
              <a:buChar char="•"/>
            </a:pPr>
            <a:r>
              <a:rPr lang="en-US" sz="14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Dirige todas las actividades</a:t>
            </a:r>
            <a:endParaRPr lang="en-US" sz="1450" dirty="0"/>
          </a:p>
          <a:p>
            <a:pPr algn="l" marL="342900" indent="-342900">
              <a:lnSpc>
                <a:spcPts val="2150"/>
              </a:lnSpc>
              <a:buSzPct val="100000"/>
              <a:buChar char="•"/>
            </a:pPr>
            <a:r>
              <a:rPr lang="en-US" sz="14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Coordina el funcionamiento celular</a:t>
            </a:r>
            <a:endParaRPr lang="en-US" sz="14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73339" y="1876306"/>
            <a:ext cx="4254579" cy="567273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0811" y="605671"/>
            <a:ext cx="6115526" cy="688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Las Mitocondrias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770811" y="1379458"/>
            <a:ext cx="4587240" cy="344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Las Centrales Energéticas</a:t>
            </a:r>
            <a:endParaRPr lang="en-US" sz="21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0811" y="2044303"/>
            <a:ext cx="6410682" cy="396204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70811" y="6220182"/>
            <a:ext cx="2753082" cy="344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Estructura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770811" y="6692503"/>
            <a:ext cx="6410682" cy="347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Crestas internas para máxima eficiencia</a:t>
            </a:r>
            <a:endParaRPr lang="en-US" sz="17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788" y="2044303"/>
            <a:ext cx="6410801" cy="396216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48788" y="6220301"/>
            <a:ext cx="2753082" cy="344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Resultado</a:t>
            </a:r>
            <a:endParaRPr lang="en-US" sz="2150" dirty="0"/>
          </a:p>
        </p:txBody>
      </p:sp>
      <p:sp>
        <p:nvSpPr>
          <p:cNvPr id="9" name="Text 5"/>
          <p:cNvSpPr/>
          <p:nvPr/>
        </p:nvSpPr>
        <p:spPr>
          <a:xfrm>
            <a:off x="7448788" y="6692622"/>
            <a:ext cx="6410801" cy="347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Producen ATP, la energía celular</a:t>
            </a:r>
            <a:endParaRPr lang="en-US" sz="1700" dirty="0"/>
          </a:p>
        </p:txBody>
      </p:sp>
      <p:sp>
        <p:nvSpPr>
          <p:cNvPr id="10" name="Text 6"/>
          <p:cNvSpPr/>
          <p:nvPr/>
        </p:nvSpPr>
        <p:spPr>
          <a:xfrm>
            <a:off x="770811" y="7280434"/>
            <a:ext cx="13088779" cy="347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Como generadores eléctricos que alimentan toda la fábrica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5246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El Retículo Endoplasmático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160752"/>
            <a:ext cx="585251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La Fábrica de Proteínas y Lípidos</a:t>
            </a:r>
            <a:endParaRPr lang="en-US" sz="220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3855244"/>
            <a:ext cx="1134070" cy="136088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154674" y="40820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RER Rugoso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2154674" y="4572476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Ribosomas fabrican proteínas</a:t>
            </a:r>
            <a:endParaRPr lang="en-US" sz="17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5216128"/>
            <a:ext cx="1134070" cy="136088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2154674" y="54429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REL Liso</a:t>
            </a:r>
            <a:endParaRPr lang="en-US" sz="2200" dirty="0"/>
          </a:p>
        </p:txBody>
      </p:sp>
      <p:sp>
        <p:nvSpPr>
          <p:cNvPr id="10" name="Text 5"/>
          <p:cNvSpPr/>
          <p:nvPr/>
        </p:nvSpPr>
        <p:spPr>
          <a:xfrm>
            <a:off x="2154674" y="5933361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Sintetiza lípidos y desintoxica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00814"/>
            <a:ext cx="675667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El Aparato de Golgi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600319"/>
            <a:ext cx="727388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El Centro de Empaquetado y Distribución</a:t>
            </a:r>
            <a:endParaRPr lang="en-US" sz="22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549962"/>
            <a:ext cx="8284131" cy="462367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638943" y="3800237"/>
            <a:ext cx="315932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Función Logística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9638943" y="4381381"/>
            <a:ext cx="4205168" cy="16894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Modifica proteínas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Clasifica productos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Empaqueta para transporte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Envía a destinos correctos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4343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Los Lisosomas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1642943"/>
            <a:ext cx="533840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Los Recicladores y Digestores</a:t>
            </a:r>
            <a:endParaRPr lang="en-US" sz="2200" dirty="0"/>
          </a:p>
        </p:txBody>
      </p:sp>
      <p:sp>
        <p:nvSpPr>
          <p:cNvPr id="5" name="Shape 2"/>
          <p:cNvSpPr/>
          <p:nvPr/>
        </p:nvSpPr>
        <p:spPr>
          <a:xfrm>
            <a:off x="6280190" y="2337435"/>
            <a:ext cx="3664744" cy="2592348"/>
          </a:xfrm>
          <a:prstGeom prst="roundRect">
            <a:avLst>
              <a:gd name="adj" fmla="val 3675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6514624" y="257186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6A688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01790" y="2758916"/>
            <a:ext cx="306110" cy="30611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514624" y="34791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Digestión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6514624" y="3969544"/>
            <a:ext cx="31958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Enzimas descomponen desechos</a:t>
            </a:r>
            <a:endParaRPr lang="en-US" sz="1750" dirty="0"/>
          </a:p>
        </p:txBody>
      </p:sp>
      <p:sp>
        <p:nvSpPr>
          <p:cNvPr id="10" name="Shape 6"/>
          <p:cNvSpPr/>
          <p:nvPr/>
        </p:nvSpPr>
        <p:spPr>
          <a:xfrm>
            <a:off x="10171748" y="2337435"/>
            <a:ext cx="3664863" cy="2592348"/>
          </a:xfrm>
          <a:prstGeom prst="roundRect">
            <a:avLst>
              <a:gd name="adj" fmla="val 3675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10406182" y="257186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6A688"/>
          </a:solidFill>
          <a:ln/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93348" y="2758916"/>
            <a:ext cx="306110" cy="30611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0406182" y="34791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Defensa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10406182" y="3969544"/>
            <a:ext cx="31959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Digiere bacterias invasoras</a:t>
            </a:r>
            <a:endParaRPr lang="en-US" sz="1750" dirty="0"/>
          </a:p>
        </p:txBody>
      </p:sp>
      <p:sp>
        <p:nvSpPr>
          <p:cNvPr id="15" name="Shape 10"/>
          <p:cNvSpPr/>
          <p:nvPr/>
        </p:nvSpPr>
        <p:spPr>
          <a:xfrm>
            <a:off x="6280190" y="5156597"/>
            <a:ext cx="7556421" cy="2229445"/>
          </a:xfrm>
          <a:prstGeom prst="roundRect">
            <a:avLst>
              <a:gd name="adj" fmla="val 4273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6" name="Shape 11"/>
          <p:cNvSpPr/>
          <p:nvPr/>
        </p:nvSpPr>
        <p:spPr>
          <a:xfrm>
            <a:off x="6514624" y="539103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6A688"/>
          </a:solidFill>
          <a:ln/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01790" y="5578078"/>
            <a:ext cx="306110" cy="30611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6514624" y="629828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Limpieza</a:t>
            </a:r>
            <a:endParaRPr lang="en-US" sz="2200" dirty="0"/>
          </a:p>
        </p:txBody>
      </p:sp>
      <p:sp>
        <p:nvSpPr>
          <p:cNvPr id="19" name="Text 13"/>
          <p:cNvSpPr/>
          <p:nvPr/>
        </p:nvSpPr>
        <p:spPr>
          <a:xfrm>
            <a:off x="6514624" y="6788706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Elimina componentes viejos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2026-03-28T03:08:11Z</dcterms:created>
  <dcterms:modified xsi:type="dcterms:W3CDTF">2026-03-28T03:08:11Z</dcterms:modified>
</cp:coreProperties>
</file>