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image" Target="../media/image-2-9.png"/><Relationship Id="rId10" Type="http://schemas.openxmlformats.org/officeDocument/2006/relationships/image" Target="../media/image-2-10.svg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Célula: Un Universo en Miniatura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Membrana y metabolismo: los pilares de la vida celular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705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Sistema Integrado: Membrana + Metabolismo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58239"/>
            <a:ext cx="4196358" cy="2402324"/>
          </a:xfrm>
          <a:prstGeom prst="roundRect">
            <a:avLst>
              <a:gd name="adj" fmla="val 3966"/>
            </a:avLst>
          </a:prstGeom>
          <a:solidFill>
            <a:srgbClr val="26A688"/>
          </a:solidFill>
          <a:ln w="7620">
            <a:solidFill>
              <a:srgbClr val="3FBFA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292673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Entrada de Nutrientes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413742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membrana permite el paso de nutrientes esenciales para el metabolismo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058239"/>
            <a:ext cx="4196358" cy="2402324"/>
          </a:xfrm>
          <a:prstGeom prst="roundRect">
            <a:avLst>
              <a:gd name="adj" fmla="val 3966"/>
            </a:avLst>
          </a:prstGeom>
          <a:solidFill>
            <a:srgbClr val="26A688"/>
          </a:solidFill>
          <a:ln w="7620">
            <a:solidFill>
              <a:srgbClr val="3FBFA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3292673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Membranas Internas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51396" y="413742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membranas mitocondriales son el sitio de reacciones metabólicas clave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058239"/>
            <a:ext cx="4196358" cy="2402324"/>
          </a:xfrm>
          <a:prstGeom prst="roundRect">
            <a:avLst>
              <a:gd name="adj" fmla="val 3966"/>
            </a:avLst>
          </a:prstGeom>
          <a:solidFill>
            <a:srgbClr val="26A688"/>
          </a:solidFill>
          <a:ln w="7620">
            <a:solidFill>
              <a:srgbClr val="3FBFA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4568" y="3292673"/>
            <a:ext cx="34640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Salida de Desechos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4568" y="378309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Eliminación de productos de desecho metabólico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715714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C1F1E5"/>
          </a:solidFill>
          <a:ln/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6067425"/>
            <a:ext cx="283488" cy="22681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30906" y="5999202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membrana funcional, el metabolismo celular no podría ocurrir.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Ambos sistemas trabajan en armonía para mantener la vida.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33293"/>
            <a:ext cx="13096637" cy="1369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Membrana Celular: La Guardiana de la Célula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6882" y="2426018"/>
            <a:ext cx="4224457" cy="2822734"/>
          </a:xfrm>
          <a:prstGeom prst="roundRect">
            <a:avLst>
              <a:gd name="adj" fmla="val 326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3577" y="2652713"/>
            <a:ext cx="657344" cy="657344"/>
          </a:xfrm>
          <a:prstGeom prst="roundRect">
            <a:avLst>
              <a:gd name="adj" fmla="val 13909134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74313" y="2833449"/>
            <a:ext cx="295751" cy="29575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3577" y="3521631"/>
            <a:ext cx="3771067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Modelo del Mosaico Fluido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993577" y="4333161"/>
            <a:ext cx="3771067" cy="688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Singer y Nicholson, 1972: bicapa lipídica con proteínas flotando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02912" y="2426018"/>
            <a:ext cx="4224457" cy="2822734"/>
          </a:xfrm>
          <a:prstGeom prst="roundRect">
            <a:avLst>
              <a:gd name="adj" fmla="val 326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29607" y="2652713"/>
            <a:ext cx="657344" cy="657344"/>
          </a:xfrm>
          <a:prstGeom prst="roundRect">
            <a:avLst>
              <a:gd name="adj" fmla="val 13909134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0344" y="2833449"/>
            <a:ext cx="295751" cy="29575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29607" y="3521631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Fosfolípidos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5429607" y="3990856"/>
            <a:ext cx="3771067" cy="688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Cabeza hidrofílica, colas hidrofóbicas: estructura base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9638943" y="2426018"/>
            <a:ext cx="4224457" cy="2822734"/>
          </a:xfrm>
          <a:prstGeom prst="roundRect">
            <a:avLst>
              <a:gd name="adj" fmla="val 326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65638" y="2652713"/>
            <a:ext cx="657344" cy="657344"/>
          </a:xfrm>
          <a:prstGeom prst="roundRect">
            <a:avLst>
              <a:gd name="adj" fmla="val 13909134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6375" y="2833449"/>
            <a:ext cx="295751" cy="29575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5638" y="3521631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Proteínas</a:t>
            </a:r>
            <a:endParaRPr lang="en-US" sz="2150" dirty="0"/>
          </a:p>
        </p:txBody>
      </p:sp>
      <p:sp>
        <p:nvSpPr>
          <p:cNvPr id="17" name="Text 12"/>
          <p:cNvSpPr/>
          <p:nvPr/>
        </p:nvSpPr>
        <p:spPr>
          <a:xfrm>
            <a:off x="9865638" y="3990856"/>
            <a:ext cx="3771067" cy="688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Integrales atraviesan, periféricas en superficie</a:t>
            </a:r>
            <a:endParaRPr lang="en-US" sz="1700" dirty="0"/>
          </a:p>
        </p:txBody>
      </p:sp>
      <p:sp>
        <p:nvSpPr>
          <p:cNvPr id="18" name="Shape 13"/>
          <p:cNvSpPr/>
          <p:nvPr/>
        </p:nvSpPr>
        <p:spPr>
          <a:xfrm>
            <a:off x="766882" y="5460325"/>
            <a:ext cx="6442472" cy="2135981"/>
          </a:xfrm>
          <a:prstGeom prst="roundRect">
            <a:avLst>
              <a:gd name="adj" fmla="val 430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993577" y="5687020"/>
            <a:ext cx="657344" cy="657344"/>
          </a:xfrm>
          <a:prstGeom prst="roundRect">
            <a:avLst>
              <a:gd name="adj" fmla="val 13909134"/>
            </a:avLst>
          </a:prstGeom>
          <a:solidFill>
            <a:srgbClr val="26A688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4313" y="5867757"/>
            <a:ext cx="295751" cy="29575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93577" y="6555938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Colesterol</a:t>
            </a:r>
            <a:endParaRPr lang="en-US" sz="2150" dirty="0"/>
          </a:p>
        </p:txBody>
      </p:sp>
      <p:sp>
        <p:nvSpPr>
          <p:cNvPr id="22" name="Text 16"/>
          <p:cNvSpPr/>
          <p:nvPr/>
        </p:nvSpPr>
        <p:spPr>
          <a:xfrm>
            <a:off x="993577" y="7025164"/>
            <a:ext cx="5989082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Aporta rigidez en células animales</a:t>
            </a:r>
            <a:endParaRPr lang="en-US" sz="1700" dirty="0"/>
          </a:p>
        </p:txBody>
      </p:sp>
      <p:sp>
        <p:nvSpPr>
          <p:cNvPr id="23" name="Shape 17"/>
          <p:cNvSpPr/>
          <p:nvPr/>
        </p:nvSpPr>
        <p:spPr>
          <a:xfrm>
            <a:off x="7420928" y="5460325"/>
            <a:ext cx="6442472" cy="2135981"/>
          </a:xfrm>
          <a:prstGeom prst="roundRect">
            <a:avLst>
              <a:gd name="adj" fmla="val 430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7647623" y="5687020"/>
            <a:ext cx="657344" cy="657344"/>
          </a:xfrm>
          <a:prstGeom prst="roundRect">
            <a:avLst>
              <a:gd name="adj" fmla="val 13909134"/>
            </a:avLst>
          </a:prstGeom>
          <a:solidFill>
            <a:srgbClr val="26A688"/>
          </a:solidFill>
          <a:ln/>
        </p:spPr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8359" y="5867757"/>
            <a:ext cx="295751" cy="29575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647623" y="6555938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Glucocálix</a:t>
            </a:r>
            <a:endParaRPr lang="en-US" sz="2150" dirty="0"/>
          </a:p>
        </p:txBody>
      </p:sp>
      <p:sp>
        <p:nvSpPr>
          <p:cNvPr id="27" name="Text 20"/>
          <p:cNvSpPr/>
          <p:nvPr/>
        </p:nvSpPr>
        <p:spPr>
          <a:xfrm>
            <a:off x="7647623" y="7025164"/>
            <a:ext cx="5989082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Glúcidos para reconocimiento y adhesión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Estructura de la Membrana</a:t>
            </a:r>
            <a:endParaRPr lang="en-US" sz="4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786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Funciones Vitales de la Membrana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63208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Barrera Selectiva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4840605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 el paso de sustancias, mantiene ambiente interno estable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763208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Transporte de Sustancias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0342721" y="4840605"/>
            <a:ext cx="3501509" cy="1530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sin ATP (difusión, ósmosis)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Activo: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 ATP (bombas, vesículas)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Mecanismos de Transporte</a:t>
            </a:r>
            <a:endParaRPr lang="en-US" sz="4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812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Metabolismo Celular: La Fábrica de Energía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39308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1733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Obtención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663797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Moléculas de alimento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039308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1733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Oxidación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663797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Pasos controlados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039308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1733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ATP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663797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Moneda energética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50866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5863709"/>
            <a:ext cx="4196358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4" name="Text 9"/>
          <p:cNvSpPr/>
          <p:nvPr/>
        </p:nvSpPr>
        <p:spPr>
          <a:xfrm>
            <a:off x="793790" y="6038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Glucólisis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93790" y="6528435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Citoplasma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5216962" y="550866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216962" y="5863709"/>
            <a:ext cx="4196358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8" name="Text 13"/>
          <p:cNvSpPr/>
          <p:nvPr/>
        </p:nvSpPr>
        <p:spPr>
          <a:xfrm>
            <a:off x="5216962" y="6038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Ciclo de Krebs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5216962" y="6528435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Mitocondria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9640133" y="550866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750" dirty="0"/>
          </a:p>
        </p:txBody>
      </p:sp>
      <p:sp>
        <p:nvSpPr>
          <p:cNvPr id="21" name="Shape 16"/>
          <p:cNvSpPr/>
          <p:nvPr/>
        </p:nvSpPr>
        <p:spPr>
          <a:xfrm>
            <a:off x="9640133" y="5863709"/>
            <a:ext cx="4196358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22" name="Text 17"/>
          <p:cNvSpPr/>
          <p:nvPr/>
        </p:nvSpPr>
        <p:spPr>
          <a:xfrm>
            <a:off x="9640133" y="6038017"/>
            <a:ext cx="39037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Cadena de Electrones</a:t>
            </a:r>
            <a:endParaRPr lang="en-US" sz="2200" dirty="0"/>
          </a:p>
        </p:txBody>
      </p:sp>
      <p:sp>
        <p:nvSpPr>
          <p:cNvPr id="23" name="Text 18"/>
          <p:cNvSpPr/>
          <p:nvPr/>
        </p:nvSpPr>
        <p:spPr>
          <a:xfrm>
            <a:off x="9640133" y="6528435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Mitocondria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32422"/>
            <a:ext cx="71155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 la Glucosa al ATP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9471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36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280190" y="4426506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ATP Totales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916924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una molécula de glucosa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893493" y="339471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8893493" y="442650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En Citoplasma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893493" y="5271254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Glucólisis produce 2 ATP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506795" y="339471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34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1506795" y="442650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En Mitocondria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6795" y="5271254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Mayor producción energética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178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Mitocondria: Central Energética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63069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"Centrales eléctricas" celulares donde ocurre la mayor parte de la producción de ATP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375547"/>
            <a:ext cx="30480" cy="1236107"/>
          </a:xfrm>
          <a:prstGeom prst="rect">
            <a:avLst/>
          </a:prstGeom>
          <a:solidFill>
            <a:srgbClr val="26A688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023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Arquitectura Mitocondrial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326005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3260050"/>
            <a:ext cx="34540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Membrana Externa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3750469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Envoltura protectora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456699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4566999"/>
            <a:ext cx="33463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Membrana Interna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5057418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Crestas aumentan superficie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587394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30653" y="5873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Matriz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130653" y="6364367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Ciclo de Krebs ocurre aquí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2026-03-28T21:52:24Z</dcterms:created>
  <dcterms:modified xsi:type="dcterms:W3CDTF">2026-03-28T21:52:24Z</dcterms:modified>
</cp:coreProperties>
</file>