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Petrona"/>
      <p:regular r:id="rId17"/>
    </p:embeddedFont>
    <p:embeddedFont>
      <p:font typeface="Petrona"/>
      <p:regular r:id="rId18"/>
    </p:embeddedFont>
    <p:embeddedFont>
      <p:font typeface="Petrona"/>
      <p:regular r:id="rId19"/>
    </p:embeddedFont>
    <p:embeddedFont>
      <p:font typeface="Petrona"/>
      <p:regular r:id="rId20"/>
    </p:embeddedFont>
    <p:embeddedFont>
      <p:font typeface="Inter"/>
      <p:regular r:id="rId21"/>
    </p:embeddedFont>
    <p:embeddedFont>
      <p:font typeface="Inter"/>
      <p:regular r:id="rId22"/>
    </p:embeddedFont>
    <p:embeddedFont>
      <p:font typeface="Inter"/>
      <p:regular r:id="rId23"/>
    </p:embeddedFont>
    <p:embeddedFont>
      <p:font typeface="Inter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image" Target="../media/image-6-8.png"/><Relationship Id="rId9" Type="http://schemas.openxmlformats.org/officeDocument/2006/relationships/image" Target="../media/image-6-9.svg"/><Relationship Id="rId10" Type="http://schemas.openxmlformats.org/officeDocument/2006/relationships/slideLayout" Target="../slideLayouts/slideLayout7.xml"/><Relationship Id="rId11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image" Target="../media/image-7-7.png"/><Relationship Id="rId8" Type="http://schemas.openxmlformats.org/officeDocument/2006/relationships/image" Target="../media/image-7-8.svg"/><Relationship Id="rId9" Type="http://schemas.openxmlformats.org/officeDocument/2006/relationships/slideLayout" Target="../slideLayouts/slideLayout8.xml"/><Relationship Id="rId10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335179"/>
            <a:ext cx="7556421" cy="1559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La Fascinante Diversidad de la Vida en la Tierra</a:t>
            </a:r>
            <a:endParaRPr lang="en-US" sz="4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6976" y="1390412"/>
            <a:ext cx="8010049" cy="33414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8750"/>
              </a:lnSpc>
              <a:buNone/>
            </a:pPr>
            <a:r>
              <a:rPr lang="en-US" sz="70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El Futuro de la Vida en Nuestras Manos</a:t>
            </a:r>
            <a:endParaRPr lang="en-US" sz="7000" dirty="0"/>
          </a:p>
        </p:txBody>
      </p:sp>
      <p:sp>
        <p:nvSpPr>
          <p:cNvPr id="4" name="Shape 1"/>
          <p:cNvSpPr/>
          <p:nvPr/>
        </p:nvSpPr>
        <p:spPr>
          <a:xfrm>
            <a:off x="566976" y="4905375"/>
            <a:ext cx="3947160" cy="909042"/>
          </a:xfrm>
          <a:prstGeom prst="roundRect">
            <a:avLst>
              <a:gd name="adj" fmla="val 7486"/>
            </a:avLst>
          </a:prstGeom>
          <a:solidFill>
            <a:srgbClr val="6237C8"/>
          </a:solidFill>
          <a:ln w="7620">
            <a:solidFill>
              <a:srgbClr val="7B50E1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36521" y="5074920"/>
            <a:ext cx="2978348" cy="278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Responsabilidad Compartida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36521" y="5422702"/>
            <a:ext cx="3608070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Proteger la biodiversidad es tarea de todos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4629745" y="4905375"/>
            <a:ext cx="3947279" cy="909042"/>
          </a:xfrm>
          <a:prstGeom prst="roundRect">
            <a:avLst>
              <a:gd name="adj" fmla="val 7486"/>
            </a:avLst>
          </a:prstGeom>
          <a:solidFill>
            <a:srgbClr val="6237C8"/>
          </a:solidFill>
          <a:ln w="7620">
            <a:solidFill>
              <a:srgbClr val="7B50E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799290" y="5074920"/>
            <a:ext cx="2227659" cy="278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Acción Ahora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4799290" y="5422702"/>
            <a:ext cx="3608189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Cada pequeña acción cuenta para el cambio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566976" y="5930027"/>
            <a:ext cx="8010049" cy="909042"/>
          </a:xfrm>
          <a:prstGeom prst="roundRect">
            <a:avLst>
              <a:gd name="adj" fmla="val 7486"/>
            </a:avLst>
          </a:prstGeom>
          <a:solidFill>
            <a:srgbClr val="6237C8"/>
          </a:solidFill>
          <a:ln w="7620">
            <a:solidFill>
              <a:srgbClr val="7B50E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36521" y="6099572"/>
            <a:ext cx="2227659" cy="278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Futuro Sostenible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36521" y="6447353"/>
            <a:ext cx="7670959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Asegurar un planeta rico en vida</a:t>
            </a:r>
            <a:endParaRPr lang="en-US" sz="12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98759"/>
            <a:ext cx="7220783" cy="779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¿Qué es la Biodiversidad?</a:t>
            </a:r>
            <a:endParaRPr lang="en-US" sz="4900" dirty="0"/>
          </a:p>
        </p:txBody>
      </p:sp>
      <p:sp>
        <p:nvSpPr>
          <p:cNvPr id="3" name="Shape 1"/>
          <p:cNvSpPr/>
          <p:nvPr/>
        </p:nvSpPr>
        <p:spPr>
          <a:xfrm>
            <a:off x="793790" y="2732008"/>
            <a:ext cx="4196358" cy="3017877"/>
          </a:xfrm>
          <a:prstGeom prst="roundRect">
            <a:avLst>
              <a:gd name="adj" fmla="val 3157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296644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6237C8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5390" y="3153489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873698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Diversidad Genética</a:t>
            </a:r>
            <a:endParaRPr lang="en-US" sz="2450" dirty="0"/>
          </a:p>
        </p:txBody>
      </p:sp>
      <p:sp>
        <p:nvSpPr>
          <p:cNvPr id="7" name="Text 4"/>
          <p:cNvSpPr/>
          <p:nvPr/>
        </p:nvSpPr>
        <p:spPr>
          <a:xfrm>
            <a:off x="1028224" y="4399717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Variación en el código hereditario de cada especie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732008"/>
            <a:ext cx="4196358" cy="3017877"/>
          </a:xfrm>
          <a:prstGeom prst="roundRect">
            <a:avLst>
              <a:gd name="adj" fmla="val 3157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296644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6237C8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562" y="3153489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3873698"/>
            <a:ext cx="3275767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Diversidad de Especies</a:t>
            </a:r>
            <a:endParaRPr lang="en-US" sz="2450" dirty="0"/>
          </a:p>
        </p:txBody>
      </p:sp>
      <p:sp>
        <p:nvSpPr>
          <p:cNvPr id="12" name="Text 8"/>
          <p:cNvSpPr/>
          <p:nvPr/>
        </p:nvSpPr>
        <p:spPr>
          <a:xfrm>
            <a:off x="5451396" y="4399717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Millones de formas de vida diferentes en el planeta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732008"/>
            <a:ext cx="4196358" cy="3017877"/>
          </a:xfrm>
          <a:prstGeom prst="roundRect">
            <a:avLst>
              <a:gd name="adj" fmla="val 3157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296644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6237C8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1734" y="3153489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3873698"/>
            <a:ext cx="3727490" cy="779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Diversidad de Ecosistemas</a:t>
            </a:r>
            <a:endParaRPr lang="en-US" sz="2450" dirty="0"/>
          </a:p>
        </p:txBody>
      </p:sp>
      <p:sp>
        <p:nvSpPr>
          <p:cNvPr id="17" name="Text 12"/>
          <p:cNvSpPr/>
          <p:nvPr/>
        </p:nvSpPr>
        <p:spPr>
          <a:xfrm>
            <a:off x="9874568" y="4789646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Variedad de hábitats y comunidades biológicas</a:t>
            </a:r>
            <a:endParaRPr lang="en-US" sz="1750" dirty="0"/>
          </a:p>
        </p:txBody>
      </p:sp>
      <p:sp>
        <p:nvSpPr>
          <p:cNvPr id="18" name="Text 13"/>
          <p:cNvSpPr/>
          <p:nvPr/>
        </p:nvSpPr>
        <p:spPr>
          <a:xfrm>
            <a:off x="793790" y="600503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biodiversidad es el resultado de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millones de años de evolución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y adaptación, creando la variedad de la vida en nuestro planeta.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5683" y="839391"/>
            <a:ext cx="12382738" cy="693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Niveles de Biodiversidad: Un Mundo de Variedad</a:t>
            </a:r>
            <a:endParaRPr lang="en-US" sz="43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683" y="1890832"/>
            <a:ext cx="4256961" cy="425696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05683" y="6326981"/>
            <a:ext cx="2772251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Diversidad Genética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705683" y="6780967"/>
            <a:ext cx="4256961" cy="609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Variedad de genes dentro de una misma especie. Permite adaptación y evolución.</a:t>
            </a:r>
            <a:endParaRPr lang="en-US" sz="15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601" y="1890832"/>
            <a:ext cx="4257080" cy="42570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86601" y="6327100"/>
            <a:ext cx="2911793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Diversidad de Especies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5186601" y="6781086"/>
            <a:ext cx="4257080" cy="609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Asombrosa cantidad de especies diferentes que existen en la Tierra.</a:t>
            </a:r>
            <a:endParaRPr lang="en-US" sz="15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637" y="1890832"/>
            <a:ext cx="4257080" cy="42570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67637" y="6327100"/>
            <a:ext cx="3388876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Diversidad de Ecosistemas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9667637" y="6781086"/>
            <a:ext cx="4257080" cy="609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Variedad de hábitats como bosques, océanos y desiertos.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4384" y="616268"/>
            <a:ext cx="13061633" cy="1540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La Biodiversidad Genética: La Riqueza Interior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784384" y="3869055"/>
            <a:ext cx="4216122" cy="712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Cada especie tiene una "biblioteca" de genes que la hace única.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84384" y="4780955"/>
            <a:ext cx="4216122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Permite la </a:t>
            </a:r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6237C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adaptación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cambios en el entorno</a:t>
            </a:r>
            <a:endParaRPr lang="en-US" sz="1750" dirty="0"/>
          </a:p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Protege contra enfermedades</a:t>
            </a:r>
            <a:endParaRPr lang="en-US" sz="1750" dirty="0"/>
          </a:p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Evita vulnerabilidad a la extinción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4861" y="2738318"/>
            <a:ext cx="8298656" cy="46317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67778"/>
            <a:ext cx="7556421" cy="2338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La Biodiversidad de Especies: Un Mosaico de Vida</a:t>
            </a:r>
            <a:endParaRPr lang="en-US" sz="4900" dirty="0"/>
          </a:p>
        </p:txBody>
      </p:sp>
      <p:sp>
        <p:nvSpPr>
          <p:cNvPr id="4" name="Text 1"/>
          <p:cNvSpPr/>
          <p:nvPr/>
        </p:nvSpPr>
        <p:spPr>
          <a:xfrm>
            <a:off x="793790" y="4060150"/>
            <a:ext cx="3636407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8M+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1052513" y="5091946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Especies Conocidas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793790" y="5617964"/>
            <a:ext cx="36364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 millones aún por descubrir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713684" y="4060150"/>
            <a:ext cx="363652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100M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4972526" y="5091946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Especies Estimadas</a:t>
            </a:r>
            <a:endParaRPr lang="en-US" sz="2450" dirty="0"/>
          </a:p>
        </p:txBody>
      </p:sp>
      <p:sp>
        <p:nvSpPr>
          <p:cNvPr id="9" name="Text 6"/>
          <p:cNvSpPr/>
          <p:nvPr/>
        </p:nvSpPr>
        <p:spPr>
          <a:xfrm>
            <a:off x="4713684" y="5617964"/>
            <a:ext cx="36365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 todo el planeta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93790" y="623601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Desde el microorganismo más pequeño hasta la ballena azul, cada especie tiene un papel único en el ecosistema.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3871" y="1278731"/>
            <a:ext cx="8156258" cy="969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La Biodiversidad de Ecosistemas: Hogares para la Vida</a:t>
            </a: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>
            <a:off x="493871" y="2380297"/>
            <a:ext cx="8156258" cy="182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Los ecosistemas son comunidades de organismos interactuando con su entorno físico.</a:t>
            </a:r>
            <a:endParaRPr lang="en-US" sz="11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871" y="2661999"/>
            <a:ext cx="352782" cy="35278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93871" y="3124438"/>
            <a:ext cx="1940243" cy="242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Selvas Tropicales</a:t>
            </a:r>
            <a:endParaRPr lang="en-US" sz="1500" dirty="0"/>
          </a:p>
        </p:txBody>
      </p:sp>
      <p:sp>
        <p:nvSpPr>
          <p:cNvPr id="7" name="Text 3"/>
          <p:cNvSpPr/>
          <p:nvPr/>
        </p:nvSpPr>
        <p:spPr>
          <a:xfrm>
            <a:off x="493871" y="3419594"/>
            <a:ext cx="8156258" cy="182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Mayor concentración de especies</a:t>
            </a:r>
            <a:endParaRPr lang="en-US" sz="11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871" y="3778091"/>
            <a:ext cx="352782" cy="35278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93871" y="4240530"/>
            <a:ext cx="1940243" cy="242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Arrecifes de Coral</a:t>
            </a:r>
            <a:endParaRPr lang="en-US" sz="1500" dirty="0"/>
          </a:p>
        </p:txBody>
      </p:sp>
      <p:sp>
        <p:nvSpPr>
          <p:cNvPr id="10" name="Text 5"/>
          <p:cNvSpPr/>
          <p:nvPr/>
        </p:nvSpPr>
        <p:spPr>
          <a:xfrm>
            <a:off x="493871" y="4535686"/>
            <a:ext cx="8156258" cy="182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Ecosistemas submarinos únicos</a:t>
            </a:r>
            <a:endParaRPr lang="en-US" sz="11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871" y="4894183"/>
            <a:ext cx="352782" cy="35278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493871" y="5356622"/>
            <a:ext cx="1940243" cy="242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Desiertos</a:t>
            </a:r>
            <a:endParaRPr lang="en-US" sz="1500" dirty="0"/>
          </a:p>
        </p:txBody>
      </p:sp>
      <p:sp>
        <p:nvSpPr>
          <p:cNvPr id="13" name="Text 7"/>
          <p:cNvSpPr/>
          <p:nvPr/>
        </p:nvSpPr>
        <p:spPr>
          <a:xfrm>
            <a:off x="493871" y="5651778"/>
            <a:ext cx="8156258" cy="182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Especies adaptadas a la aridez</a:t>
            </a:r>
            <a:endParaRPr lang="en-US" sz="110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3871" y="6010275"/>
            <a:ext cx="352782" cy="352782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493871" y="6472714"/>
            <a:ext cx="1940243" cy="242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Tundras y Bosques</a:t>
            </a:r>
            <a:endParaRPr lang="en-US" sz="1500" dirty="0"/>
          </a:p>
        </p:txBody>
      </p:sp>
      <p:sp>
        <p:nvSpPr>
          <p:cNvPr id="16" name="Text 9"/>
          <p:cNvSpPr/>
          <p:nvPr/>
        </p:nvSpPr>
        <p:spPr>
          <a:xfrm>
            <a:off x="493871" y="6767870"/>
            <a:ext cx="8156258" cy="182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Condiciones únicas por región</a:t>
            </a:r>
            <a:endParaRPr lang="en-US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56761"/>
            <a:ext cx="11749326" cy="779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¿Por Qué es Importante la Biodiversidad?</a:t>
            </a:r>
            <a:endParaRPr lang="en-US" sz="4900" dirty="0"/>
          </a:p>
        </p:txBody>
      </p:sp>
      <p:sp>
        <p:nvSpPr>
          <p:cNvPr id="3" name="Shape 1"/>
          <p:cNvSpPr/>
          <p:nvPr/>
        </p:nvSpPr>
        <p:spPr>
          <a:xfrm>
            <a:off x="793790" y="1990011"/>
            <a:ext cx="6407944" cy="2627948"/>
          </a:xfrm>
          <a:prstGeom prst="roundRect">
            <a:avLst>
              <a:gd name="adj" fmla="val 3625"/>
            </a:avLst>
          </a:prstGeom>
          <a:solidFill>
            <a:srgbClr val="E0D7F4"/>
          </a:solidFill>
          <a:ln w="7620">
            <a:solidFill>
              <a:srgbClr val="6237C8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222444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6237C8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5390" y="2411492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131701"/>
            <a:ext cx="341733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Servicios Ecosistémicos</a:t>
            </a:r>
            <a:endParaRPr lang="en-US" sz="2450" dirty="0"/>
          </a:p>
        </p:txBody>
      </p:sp>
      <p:sp>
        <p:nvSpPr>
          <p:cNvPr id="7" name="Text 4"/>
          <p:cNvSpPr/>
          <p:nvPr/>
        </p:nvSpPr>
        <p:spPr>
          <a:xfrm>
            <a:off x="1028224" y="3657719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Aire limpio, agua pura, alimentos, medicinas y regulación climática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8548" y="1990011"/>
            <a:ext cx="6408063" cy="2627948"/>
          </a:xfrm>
          <a:prstGeom prst="roundRect">
            <a:avLst>
              <a:gd name="adj" fmla="val 3625"/>
            </a:avLst>
          </a:prstGeom>
          <a:solidFill>
            <a:srgbClr val="E0D7F4"/>
          </a:solidFill>
          <a:ln w="7620">
            <a:solidFill>
              <a:srgbClr val="6237C8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662982" y="222444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6237C8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0148" y="2411492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62982" y="3131701"/>
            <a:ext cx="3521154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Estabilidad y Resiliencia</a:t>
            </a:r>
            <a:endParaRPr lang="en-US" sz="2450" dirty="0"/>
          </a:p>
        </p:txBody>
      </p:sp>
      <p:sp>
        <p:nvSpPr>
          <p:cNvPr id="12" name="Text 8"/>
          <p:cNvSpPr/>
          <p:nvPr/>
        </p:nvSpPr>
        <p:spPr>
          <a:xfrm>
            <a:off x="7662982" y="3657719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Ecosistemas diversos resisten mejor perturbaciones y cambios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793790" y="4844772"/>
            <a:ext cx="6407944" cy="2627948"/>
          </a:xfrm>
          <a:prstGeom prst="roundRect">
            <a:avLst>
              <a:gd name="adj" fmla="val 3625"/>
            </a:avLst>
          </a:prstGeom>
          <a:solidFill>
            <a:srgbClr val="E0D7F4"/>
          </a:solidFill>
          <a:ln w="7620">
            <a:solidFill>
              <a:srgbClr val="6237C8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1028224" y="507920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6237C8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5390" y="5266253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28224" y="5986463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Recursos Naturales</a:t>
            </a:r>
            <a:endParaRPr lang="en-US" sz="2450" dirty="0"/>
          </a:p>
        </p:txBody>
      </p:sp>
      <p:sp>
        <p:nvSpPr>
          <p:cNvPr id="17" name="Text 12"/>
          <p:cNvSpPr/>
          <p:nvPr/>
        </p:nvSpPr>
        <p:spPr>
          <a:xfrm>
            <a:off x="1028224" y="6512481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Fuente de alimentos, materiales y descubrimientos científicos</a:t>
            </a:r>
            <a:endParaRPr lang="en-US" sz="1750" dirty="0"/>
          </a:p>
        </p:txBody>
      </p:sp>
      <p:sp>
        <p:nvSpPr>
          <p:cNvPr id="18" name="Shape 13"/>
          <p:cNvSpPr/>
          <p:nvPr/>
        </p:nvSpPr>
        <p:spPr>
          <a:xfrm>
            <a:off x="7428548" y="4844772"/>
            <a:ext cx="6408063" cy="2627948"/>
          </a:xfrm>
          <a:prstGeom prst="roundRect">
            <a:avLst>
              <a:gd name="adj" fmla="val 3625"/>
            </a:avLst>
          </a:prstGeom>
          <a:solidFill>
            <a:srgbClr val="E0D7F4"/>
          </a:solidFill>
          <a:ln w="7620">
            <a:solidFill>
              <a:srgbClr val="6237C8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662982" y="507920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6237C8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0148" y="5266253"/>
            <a:ext cx="306110" cy="306110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62982" y="5986463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Valor Intrínseco</a:t>
            </a:r>
            <a:endParaRPr lang="en-US" sz="2450" dirty="0"/>
          </a:p>
        </p:txBody>
      </p:sp>
      <p:sp>
        <p:nvSpPr>
          <p:cNvPr id="22" name="Text 16"/>
          <p:cNvSpPr/>
          <p:nvPr/>
        </p:nvSpPr>
        <p:spPr>
          <a:xfrm>
            <a:off x="7662982" y="6512481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Cada forma de vida tiene un valor propio e irreemplazable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09938"/>
            <a:ext cx="13042821" cy="1559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Amenazas a la Biodiversidad: La Pérdida Acelerada</a:t>
            </a:r>
            <a:endParaRPr lang="en-US" sz="4900" dirty="0"/>
          </a:p>
        </p:txBody>
      </p:sp>
      <p:sp>
        <p:nvSpPr>
          <p:cNvPr id="3" name="Shape 1"/>
          <p:cNvSpPr/>
          <p:nvPr/>
        </p:nvSpPr>
        <p:spPr>
          <a:xfrm>
            <a:off x="793790" y="3422809"/>
            <a:ext cx="4196358" cy="1766411"/>
          </a:xfrm>
          <a:prstGeom prst="roundRect">
            <a:avLst>
              <a:gd name="adj" fmla="val 8283"/>
            </a:avLst>
          </a:prstGeom>
          <a:solidFill>
            <a:srgbClr val="FDFAF7"/>
          </a:solidFill>
          <a:ln w="30480">
            <a:solidFill>
              <a:srgbClr val="C6BDD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3422809"/>
            <a:ext cx="121920" cy="1766411"/>
          </a:xfrm>
          <a:prstGeom prst="roundRect">
            <a:avLst>
              <a:gd name="adj" fmla="val 78139"/>
            </a:avLst>
          </a:prstGeom>
          <a:solidFill>
            <a:srgbClr val="6237C8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3680103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Pérdida de Hábitats</a:t>
            </a:r>
            <a:endParaRPr lang="en-US" sz="2450" dirty="0"/>
          </a:p>
        </p:txBody>
      </p:sp>
      <p:sp>
        <p:nvSpPr>
          <p:cNvPr id="6" name="Text 4"/>
          <p:cNvSpPr/>
          <p:nvPr/>
        </p:nvSpPr>
        <p:spPr>
          <a:xfrm>
            <a:off x="1142524" y="4206121"/>
            <a:ext cx="35903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Deforestación, urbanización, agricultura intensiva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422809"/>
            <a:ext cx="4196358" cy="1766411"/>
          </a:xfrm>
          <a:prstGeom prst="roundRect">
            <a:avLst>
              <a:gd name="adj" fmla="val 8283"/>
            </a:avLst>
          </a:prstGeom>
          <a:solidFill>
            <a:srgbClr val="FDFAF7"/>
          </a:solidFill>
          <a:ln w="30480">
            <a:solidFill>
              <a:srgbClr val="C6BDDA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86482" y="3422809"/>
            <a:ext cx="121920" cy="1766411"/>
          </a:xfrm>
          <a:prstGeom prst="roundRect">
            <a:avLst>
              <a:gd name="adj" fmla="val 78139"/>
            </a:avLst>
          </a:prstGeom>
          <a:solidFill>
            <a:srgbClr val="6237C8"/>
          </a:solidFill>
          <a:ln/>
        </p:spPr>
      </p:sp>
      <p:sp>
        <p:nvSpPr>
          <p:cNvPr id="9" name="Text 7"/>
          <p:cNvSpPr/>
          <p:nvPr/>
        </p:nvSpPr>
        <p:spPr>
          <a:xfrm>
            <a:off x="5565696" y="3680103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Sobreexplotación</a:t>
            </a:r>
            <a:endParaRPr lang="en-US" sz="2450" dirty="0"/>
          </a:p>
        </p:txBody>
      </p:sp>
      <p:sp>
        <p:nvSpPr>
          <p:cNvPr id="10" name="Text 8"/>
          <p:cNvSpPr/>
          <p:nvPr/>
        </p:nvSpPr>
        <p:spPr>
          <a:xfrm>
            <a:off x="5565696" y="4206121"/>
            <a:ext cx="35903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Caza, pesca y tala insostenibles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3422809"/>
            <a:ext cx="4196358" cy="1766411"/>
          </a:xfrm>
          <a:prstGeom prst="roundRect">
            <a:avLst>
              <a:gd name="adj" fmla="val 8283"/>
            </a:avLst>
          </a:prstGeom>
          <a:solidFill>
            <a:srgbClr val="FDFAF7"/>
          </a:solidFill>
          <a:ln w="30480">
            <a:solidFill>
              <a:srgbClr val="C6BDDA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09653" y="3422809"/>
            <a:ext cx="121920" cy="1766411"/>
          </a:xfrm>
          <a:prstGeom prst="roundRect">
            <a:avLst>
              <a:gd name="adj" fmla="val 78139"/>
            </a:avLst>
          </a:prstGeom>
          <a:solidFill>
            <a:srgbClr val="6237C8"/>
          </a:solidFill>
          <a:ln/>
        </p:spPr>
      </p:sp>
      <p:sp>
        <p:nvSpPr>
          <p:cNvPr id="13" name="Text 11"/>
          <p:cNvSpPr/>
          <p:nvPr/>
        </p:nvSpPr>
        <p:spPr>
          <a:xfrm>
            <a:off x="9988868" y="3680103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Contaminación</a:t>
            </a:r>
            <a:endParaRPr lang="en-US" sz="2450" dirty="0"/>
          </a:p>
        </p:txBody>
      </p:sp>
      <p:sp>
        <p:nvSpPr>
          <p:cNvPr id="14" name="Text 12"/>
          <p:cNvSpPr/>
          <p:nvPr/>
        </p:nvSpPr>
        <p:spPr>
          <a:xfrm>
            <a:off x="9988868" y="4206121"/>
            <a:ext cx="35903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Química, plástica, lumínica y acústica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93790" y="5416034"/>
            <a:ext cx="4196358" cy="1403509"/>
          </a:xfrm>
          <a:prstGeom prst="roundRect">
            <a:avLst>
              <a:gd name="adj" fmla="val 10424"/>
            </a:avLst>
          </a:prstGeom>
          <a:solidFill>
            <a:srgbClr val="FDFAF7"/>
          </a:solidFill>
          <a:ln w="30480">
            <a:solidFill>
              <a:srgbClr val="C6BDDA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63310" y="5416034"/>
            <a:ext cx="121920" cy="1403509"/>
          </a:xfrm>
          <a:prstGeom prst="roundRect">
            <a:avLst>
              <a:gd name="adj" fmla="val 78139"/>
            </a:avLst>
          </a:prstGeom>
          <a:solidFill>
            <a:srgbClr val="6237C8"/>
          </a:solidFill>
          <a:ln/>
        </p:spPr>
      </p:sp>
      <p:sp>
        <p:nvSpPr>
          <p:cNvPr id="17" name="Text 15"/>
          <p:cNvSpPr/>
          <p:nvPr/>
        </p:nvSpPr>
        <p:spPr>
          <a:xfrm>
            <a:off x="1142524" y="5673328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Especies Invasoras</a:t>
            </a:r>
            <a:endParaRPr lang="en-US" sz="2450" dirty="0"/>
          </a:p>
        </p:txBody>
      </p:sp>
      <p:sp>
        <p:nvSpPr>
          <p:cNvPr id="18" name="Text 16"/>
          <p:cNvSpPr/>
          <p:nvPr/>
        </p:nvSpPr>
        <p:spPr>
          <a:xfrm>
            <a:off x="1142524" y="6199346"/>
            <a:ext cx="35903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Desplazan a especies nativas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5216962" y="5416034"/>
            <a:ext cx="4196358" cy="1403509"/>
          </a:xfrm>
          <a:prstGeom prst="roundRect">
            <a:avLst>
              <a:gd name="adj" fmla="val 10424"/>
            </a:avLst>
          </a:prstGeom>
          <a:solidFill>
            <a:srgbClr val="FDFAF7"/>
          </a:solidFill>
          <a:ln w="30480">
            <a:solidFill>
              <a:srgbClr val="C6BDDA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5186482" y="5416034"/>
            <a:ext cx="121920" cy="1403509"/>
          </a:xfrm>
          <a:prstGeom prst="roundRect">
            <a:avLst>
              <a:gd name="adj" fmla="val 78139"/>
            </a:avLst>
          </a:prstGeom>
          <a:solidFill>
            <a:srgbClr val="6237C8"/>
          </a:solidFill>
          <a:ln/>
        </p:spPr>
      </p:sp>
      <p:sp>
        <p:nvSpPr>
          <p:cNvPr id="21" name="Text 19"/>
          <p:cNvSpPr/>
          <p:nvPr/>
        </p:nvSpPr>
        <p:spPr>
          <a:xfrm>
            <a:off x="5565696" y="5673328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Cambio Climático</a:t>
            </a:r>
            <a:endParaRPr lang="en-US" sz="2450" dirty="0"/>
          </a:p>
        </p:txBody>
      </p:sp>
      <p:sp>
        <p:nvSpPr>
          <p:cNvPr id="22" name="Text 20"/>
          <p:cNvSpPr/>
          <p:nvPr/>
        </p:nvSpPr>
        <p:spPr>
          <a:xfrm>
            <a:off x="5565696" y="6199346"/>
            <a:ext cx="35903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Altera condiciones de vida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14964"/>
            <a:ext cx="10581084" cy="779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Conservando Nuestro Tesoro Natural</a:t>
            </a:r>
            <a:endParaRPr lang="en-US" sz="4900" dirty="0"/>
          </a:p>
        </p:txBody>
      </p:sp>
      <p:sp>
        <p:nvSpPr>
          <p:cNvPr id="3" name="Text 1"/>
          <p:cNvSpPr/>
          <p:nvPr/>
        </p:nvSpPr>
        <p:spPr>
          <a:xfrm>
            <a:off x="793790" y="284821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01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203258"/>
            <a:ext cx="4196358" cy="30480"/>
          </a:xfrm>
          <a:prstGeom prst="rect">
            <a:avLst/>
          </a:prstGeom>
          <a:solidFill>
            <a:srgbClr val="6237C8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377565"/>
            <a:ext cx="3655219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Conservación de Hábitats</a:t>
            </a:r>
            <a:endParaRPr lang="en-US" sz="2450" dirty="0"/>
          </a:p>
        </p:txBody>
      </p:sp>
      <p:sp>
        <p:nvSpPr>
          <p:cNvPr id="6" name="Text 4"/>
          <p:cNvSpPr/>
          <p:nvPr/>
        </p:nvSpPr>
        <p:spPr>
          <a:xfrm>
            <a:off x="793790" y="3903583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Áreas protegidas y restauración de ecosistemas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216962" y="284821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02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216962" y="3203258"/>
            <a:ext cx="4196358" cy="30480"/>
          </a:xfrm>
          <a:prstGeom prst="rect">
            <a:avLst/>
          </a:prstGeom>
          <a:solidFill>
            <a:srgbClr val="6237C8"/>
          </a:solidFill>
          <a:ln/>
        </p:spPr>
      </p:sp>
      <p:sp>
        <p:nvSpPr>
          <p:cNvPr id="9" name="Text 7"/>
          <p:cNvSpPr/>
          <p:nvPr/>
        </p:nvSpPr>
        <p:spPr>
          <a:xfrm>
            <a:off x="5216962" y="3377565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Uso Sostenible</a:t>
            </a:r>
            <a:endParaRPr lang="en-US" sz="2450" dirty="0"/>
          </a:p>
        </p:txBody>
      </p:sp>
      <p:sp>
        <p:nvSpPr>
          <p:cNvPr id="10" name="Text 8"/>
          <p:cNvSpPr/>
          <p:nvPr/>
        </p:nvSpPr>
        <p:spPr>
          <a:xfrm>
            <a:off x="5216962" y="3903583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Gestión responsable de recursos naturales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640133" y="284821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9640133" y="3203258"/>
            <a:ext cx="4196358" cy="30480"/>
          </a:xfrm>
          <a:prstGeom prst="rect">
            <a:avLst/>
          </a:prstGeom>
          <a:solidFill>
            <a:srgbClr val="6237C8"/>
          </a:solidFill>
          <a:ln/>
        </p:spPr>
      </p:sp>
      <p:sp>
        <p:nvSpPr>
          <p:cNvPr id="13" name="Text 11"/>
          <p:cNvSpPr/>
          <p:nvPr/>
        </p:nvSpPr>
        <p:spPr>
          <a:xfrm>
            <a:off x="9640133" y="3377565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Legislación</a:t>
            </a:r>
            <a:endParaRPr lang="en-US" sz="2450" dirty="0"/>
          </a:p>
        </p:txBody>
      </p:sp>
      <p:sp>
        <p:nvSpPr>
          <p:cNvPr id="14" name="Text 12"/>
          <p:cNvSpPr/>
          <p:nvPr/>
        </p:nvSpPr>
        <p:spPr>
          <a:xfrm>
            <a:off x="9640133" y="3903583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Convenios internacionales y leyes de protección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502622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93790" y="5381268"/>
            <a:ext cx="6407944" cy="30480"/>
          </a:xfrm>
          <a:prstGeom prst="rect">
            <a:avLst/>
          </a:prstGeom>
          <a:solidFill>
            <a:srgbClr val="6237C8"/>
          </a:solidFill>
          <a:ln/>
        </p:spPr>
      </p:sp>
      <p:sp>
        <p:nvSpPr>
          <p:cNvPr id="17" name="Text 15"/>
          <p:cNvSpPr/>
          <p:nvPr/>
        </p:nvSpPr>
        <p:spPr>
          <a:xfrm>
            <a:off x="793790" y="5555575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Educación</a:t>
            </a:r>
            <a:endParaRPr lang="en-US" sz="2450" dirty="0"/>
          </a:p>
        </p:txBody>
      </p:sp>
      <p:sp>
        <p:nvSpPr>
          <p:cNvPr id="18" name="Text 16"/>
          <p:cNvSpPr/>
          <p:nvPr/>
        </p:nvSpPr>
        <p:spPr>
          <a:xfrm>
            <a:off x="793790" y="6081593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Concienciación sobre importancia de biodiversidad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7428548" y="502622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05</a:t>
            </a:r>
            <a:endParaRPr lang="en-US" sz="1750" dirty="0"/>
          </a:p>
        </p:txBody>
      </p:sp>
      <p:sp>
        <p:nvSpPr>
          <p:cNvPr id="20" name="Shape 18"/>
          <p:cNvSpPr/>
          <p:nvPr/>
        </p:nvSpPr>
        <p:spPr>
          <a:xfrm>
            <a:off x="7428548" y="5381268"/>
            <a:ext cx="6407944" cy="30480"/>
          </a:xfrm>
          <a:prstGeom prst="rect">
            <a:avLst/>
          </a:prstGeom>
          <a:solidFill>
            <a:srgbClr val="6237C8"/>
          </a:solidFill>
          <a:ln/>
        </p:spPr>
      </p:sp>
      <p:sp>
        <p:nvSpPr>
          <p:cNvPr id="21" name="Text 19"/>
          <p:cNvSpPr/>
          <p:nvPr/>
        </p:nvSpPr>
        <p:spPr>
          <a:xfrm>
            <a:off x="7428548" y="5555575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Acción Individual</a:t>
            </a:r>
            <a:endParaRPr lang="en-US" sz="2450" dirty="0"/>
          </a:p>
        </p:txBody>
      </p:sp>
      <p:sp>
        <p:nvSpPr>
          <p:cNvPr id="22" name="Text 20"/>
          <p:cNvSpPr/>
          <p:nvPr/>
        </p:nvSpPr>
        <p:spPr>
          <a:xfrm>
            <a:off x="7428548" y="6081593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Reducir consumo, reciclar, apoyar conservación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2026-03-16T16:34:28Z</dcterms:created>
  <dcterms:modified xsi:type="dcterms:W3CDTF">2026-03-16T16:34:28Z</dcterms:modified>
</cp:coreProperties>
</file>