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itter Medium"/>
      <p:regular r:id="rId17"/>
    </p:embeddedFont>
    <p:embeddedFont>
      <p:font typeface="Bitter Medium"/>
      <p:regular r:id="rId18"/>
    </p:embeddedFont>
    <p:embeddedFont>
      <p:font typeface="Bitter Medium"/>
      <p:regular r:id="rId19"/>
    </p:embeddedFont>
    <p:embeddedFont>
      <p:font typeface="Bitter Medium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  <p:embeddedFont>
      <p:font typeface="Open Sans"/>
      <p:regular r:id="rId23"/>
    </p:embeddedFont>
    <p:embeddedFont>
      <p:font typeface="Open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La Fascinante Diversidad de la Vida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Reinos Vegetal y Animal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333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5597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¡Un Mundo de Vida!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18378"/>
            <a:ext cx="4196358" cy="2955250"/>
          </a:xfrm>
          <a:prstGeom prst="roundRect">
            <a:avLst>
              <a:gd name="adj" fmla="val 3224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345281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D2600F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3639860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4360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Tapiz Vibrante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850487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Millones de organismos desde la planta más pequeña hasta el animal más grande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218378"/>
            <a:ext cx="4196358" cy="2955250"/>
          </a:xfrm>
          <a:prstGeom prst="roundRect">
            <a:avLst>
              <a:gd name="adj" fmla="val 3224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345281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D2600F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562" y="3639860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4360069"/>
            <a:ext cx="298168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Diversidad Asombrosa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4850487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Características únicas en cada reino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218378"/>
            <a:ext cx="4196358" cy="2955250"/>
          </a:xfrm>
          <a:prstGeom prst="roundRect">
            <a:avLst>
              <a:gd name="adj" fmla="val 3224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345281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D2600F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1734" y="3639860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4360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Papel Vital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850487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Esenciales para la supervivencia del planeta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25485"/>
            <a:ext cx="1137011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El Reino Vegetal: Los Productores de la Vida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4087892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44253" y="408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Fotosíntesis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644253" y="4578310"/>
            <a:ext cx="3308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Convierten luz solar en energía química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893" y="4087892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086356" y="408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Diversidad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086356" y="4578310"/>
            <a:ext cx="3308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 algas microscópicas a imponentes secuoyas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7995" y="4087892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528459" y="408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Importancia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528459" y="4578310"/>
            <a:ext cx="3308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Oxígeno, alimento y hábitat para todos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9333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02437"/>
            <a:ext cx="112119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El Reino Animal: Movimiento y Adaptación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05006"/>
            <a:ext cx="6407944" cy="1677591"/>
          </a:xfrm>
          <a:prstGeom prst="roundRect">
            <a:avLst>
              <a:gd name="adj" fmla="val 8721"/>
            </a:avLst>
          </a:prstGeom>
          <a:solidFill>
            <a:srgbClr val="FFF8F0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874526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D2600F"/>
          </a:solidFill>
          <a:ln/>
        </p:spPr>
      </p:sp>
      <p:sp>
        <p:nvSpPr>
          <p:cNvPr id="5" name="Shape 3"/>
          <p:cNvSpPr/>
          <p:nvPr/>
        </p:nvSpPr>
        <p:spPr>
          <a:xfrm>
            <a:off x="3657540" y="2564844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D2600F"/>
          </a:solidFill>
          <a:ln/>
        </p:spPr>
      </p:sp>
      <p:sp>
        <p:nvSpPr>
          <p:cNvPr id="6" name="Text 4"/>
          <p:cNvSpPr/>
          <p:nvPr/>
        </p:nvSpPr>
        <p:spPr>
          <a:xfrm>
            <a:off x="3861614" y="2734985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1051084" y="34719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Células Eucariotas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51084" y="3962400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Multicelulares sin pared celular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548" y="2905006"/>
            <a:ext cx="6408063" cy="1677591"/>
          </a:xfrm>
          <a:prstGeom prst="roundRect">
            <a:avLst>
              <a:gd name="adj" fmla="val 8721"/>
            </a:avLst>
          </a:prstGeom>
          <a:solidFill>
            <a:srgbClr val="FFF8F0"/>
          </a:solidFill>
          <a:ln/>
        </p:spPr>
      </p:sp>
      <p:sp>
        <p:nvSpPr>
          <p:cNvPr id="10" name="Shape 8"/>
          <p:cNvSpPr/>
          <p:nvPr/>
        </p:nvSpPr>
        <p:spPr>
          <a:xfrm>
            <a:off x="7428548" y="2874526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D2600F"/>
          </a:solidFill>
          <a:ln/>
        </p:spPr>
      </p:sp>
      <p:sp>
        <p:nvSpPr>
          <p:cNvPr id="11" name="Shape 9"/>
          <p:cNvSpPr/>
          <p:nvPr/>
        </p:nvSpPr>
        <p:spPr>
          <a:xfrm>
            <a:off x="10292298" y="2564844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D2600F"/>
          </a:solidFill>
          <a:ln/>
        </p:spPr>
      </p:sp>
      <p:sp>
        <p:nvSpPr>
          <p:cNvPr id="12" name="Text 10"/>
          <p:cNvSpPr/>
          <p:nvPr/>
        </p:nvSpPr>
        <p:spPr>
          <a:xfrm>
            <a:off x="10496371" y="2734985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7685842" y="34719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Heterótrofos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85842" y="3962400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Necesitan consumir otros organismos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5149572"/>
            <a:ext cx="6407944" cy="1677591"/>
          </a:xfrm>
          <a:prstGeom prst="roundRect">
            <a:avLst>
              <a:gd name="adj" fmla="val 8721"/>
            </a:avLst>
          </a:prstGeom>
          <a:solidFill>
            <a:srgbClr val="FFF8F0"/>
          </a:solidFill>
          <a:ln/>
        </p:spPr>
      </p:sp>
      <p:sp>
        <p:nvSpPr>
          <p:cNvPr id="16" name="Shape 14"/>
          <p:cNvSpPr/>
          <p:nvPr/>
        </p:nvSpPr>
        <p:spPr>
          <a:xfrm>
            <a:off x="793790" y="5119092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D2600F"/>
          </a:solidFill>
          <a:ln/>
        </p:spPr>
      </p:sp>
      <p:sp>
        <p:nvSpPr>
          <p:cNvPr id="17" name="Shape 15"/>
          <p:cNvSpPr/>
          <p:nvPr/>
        </p:nvSpPr>
        <p:spPr>
          <a:xfrm>
            <a:off x="3657540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D2600F"/>
          </a:solidFill>
          <a:ln/>
        </p:spPr>
      </p:sp>
      <p:sp>
        <p:nvSpPr>
          <p:cNvPr id="18" name="Text 16"/>
          <p:cNvSpPr/>
          <p:nvPr/>
        </p:nvSpPr>
        <p:spPr>
          <a:xfrm>
            <a:off x="3861614" y="497955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1051084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Movilidad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1051084" y="6206966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Capacidad de moverse en alguna etapa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7428548" y="5149572"/>
            <a:ext cx="6408063" cy="1677591"/>
          </a:xfrm>
          <a:prstGeom prst="roundRect">
            <a:avLst>
              <a:gd name="adj" fmla="val 8721"/>
            </a:avLst>
          </a:prstGeom>
          <a:solidFill>
            <a:srgbClr val="FFF8F0"/>
          </a:solidFill>
          <a:ln/>
        </p:spPr>
      </p:sp>
      <p:sp>
        <p:nvSpPr>
          <p:cNvPr id="22" name="Shape 20"/>
          <p:cNvSpPr/>
          <p:nvPr/>
        </p:nvSpPr>
        <p:spPr>
          <a:xfrm>
            <a:off x="7428548" y="5119092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D2600F"/>
          </a:solidFill>
          <a:ln/>
        </p:spPr>
      </p:sp>
      <p:sp>
        <p:nvSpPr>
          <p:cNvPr id="23" name="Shape 21"/>
          <p:cNvSpPr/>
          <p:nvPr/>
        </p:nvSpPr>
        <p:spPr>
          <a:xfrm>
            <a:off x="10292298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D2600F"/>
          </a:solidFill>
          <a:ln/>
        </p:spPr>
      </p:sp>
      <p:sp>
        <p:nvSpPr>
          <p:cNvPr id="24" name="Text 22"/>
          <p:cNvSpPr/>
          <p:nvPr/>
        </p:nvSpPr>
        <p:spPr>
          <a:xfrm>
            <a:off x="10496371" y="497955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7685842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Sistemas Nerviosos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7685842" y="6206966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Respuesta a estímulos del entorno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333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60138" y="433745"/>
            <a:ext cx="8071485" cy="475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r>
              <a:rPr lang="en-US" sz="29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Vertebrados: La Columna que Sostiene la Vida</a:t>
            </a:r>
            <a:endParaRPr lang="en-US" sz="29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0138" y="1114187"/>
            <a:ext cx="2531626" cy="253162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60138" y="3748088"/>
            <a:ext cx="1903928" cy="23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Mamíferos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2060138" y="4047292"/>
            <a:ext cx="2531626" cy="407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Pelaje, glándulas mamarias, pulmones</a:t>
            </a:r>
            <a:endParaRPr lang="en-US" sz="11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518" y="1114187"/>
            <a:ext cx="2531745" cy="253174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19518" y="3748207"/>
            <a:ext cx="1903928" cy="23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Aves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4719518" y="4047411"/>
            <a:ext cx="2531745" cy="203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Plumas, alas, pico, ovíparos</a:t>
            </a:r>
            <a:endParaRPr lang="en-US" sz="11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018" y="1114187"/>
            <a:ext cx="2531745" cy="253174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379018" y="3748207"/>
            <a:ext cx="1903928" cy="23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Reptiles</a:t>
            </a:r>
            <a:endParaRPr lang="en-US" sz="1450" dirty="0"/>
          </a:p>
        </p:txBody>
      </p:sp>
      <p:sp>
        <p:nvSpPr>
          <p:cNvPr id="11" name="Text 6"/>
          <p:cNvSpPr/>
          <p:nvPr/>
        </p:nvSpPr>
        <p:spPr>
          <a:xfrm>
            <a:off x="7379018" y="4047411"/>
            <a:ext cx="2531745" cy="203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Escamas, ectotermos, ovíparos</a:t>
            </a:r>
            <a:endParaRPr lang="en-US" sz="11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8517" y="1114187"/>
            <a:ext cx="2531745" cy="253174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038517" y="3748207"/>
            <a:ext cx="1903928" cy="23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Anfibios</a:t>
            </a:r>
            <a:endParaRPr lang="en-US" sz="1450" dirty="0"/>
          </a:p>
        </p:txBody>
      </p:sp>
      <p:sp>
        <p:nvSpPr>
          <p:cNvPr id="14" name="Text 8"/>
          <p:cNvSpPr/>
          <p:nvPr/>
        </p:nvSpPr>
        <p:spPr>
          <a:xfrm>
            <a:off x="10038517" y="4047411"/>
            <a:ext cx="2531745" cy="203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Piel húmeda, metamorfosis</a:t>
            </a:r>
            <a:endParaRPr lang="en-US" sz="11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138" y="4659035"/>
            <a:ext cx="2531626" cy="2531626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2060138" y="7292935"/>
            <a:ext cx="1903928" cy="23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Peces</a:t>
            </a:r>
            <a:endParaRPr lang="en-US" sz="1450" dirty="0"/>
          </a:p>
        </p:txBody>
      </p:sp>
      <p:sp>
        <p:nvSpPr>
          <p:cNvPr id="17" name="Text 10"/>
          <p:cNvSpPr/>
          <p:nvPr/>
        </p:nvSpPr>
        <p:spPr>
          <a:xfrm>
            <a:off x="2060138" y="7592139"/>
            <a:ext cx="2531626" cy="203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Branquias, escamas, acuáticos</a:t>
            </a:r>
            <a:endParaRPr lang="en-US" sz="11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9333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7235" y="674608"/>
            <a:ext cx="8960406" cy="658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Invertebrados: La Mayoría Silenciosa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37235" y="1723906"/>
            <a:ext cx="13155930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95% de las especies animales no tienen columna vertebral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737235" y="2268855"/>
            <a:ext cx="210622" cy="263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01</a:t>
            </a:r>
            <a:endParaRPr lang="en-US" sz="1650" dirty="0"/>
          </a:p>
        </p:txBody>
      </p:sp>
      <p:sp>
        <p:nvSpPr>
          <p:cNvPr id="5" name="Shape 3"/>
          <p:cNvSpPr/>
          <p:nvPr/>
        </p:nvSpPr>
        <p:spPr>
          <a:xfrm>
            <a:off x="737235" y="2603897"/>
            <a:ext cx="4254937" cy="2286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6" name="Text 4"/>
          <p:cNvSpPr/>
          <p:nvPr/>
        </p:nvSpPr>
        <p:spPr>
          <a:xfrm>
            <a:off x="737235" y="2754868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Poríferos</a:t>
            </a:r>
            <a:endParaRPr lang="en-US" sz="2050" dirty="0"/>
          </a:p>
        </p:txBody>
      </p:sp>
      <p:sp>
        <p:nvSpPr>
          <p:cNvPr id="7" name="Text 5"/>
          <p:cNvSpPr/>
          <p:nvPr/>
        </p:nvSpPr>
        <p:spPr>
          <a:xfrm>
            <a:off x="737235" y="3201114"/>
            <a:ext cx="4254937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Cuerpo con poros, acuáticos (Ej: Esponjas)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5187672" y="2268855"/>
            <a:ext cx="210622" cy="263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02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5187672" y="2603897"/>
            <a:ext cx="4254937" cy="2286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10" name="Text 8"/>
          <p:cNvSpPr/>
          <p:nvPr/>
        </p:nvSpPr>
        <p:spPr>
          <a:xfrm>
            <a:off x="5187672" y="2754868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Cnidarios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5187672" y="3201114"/>
            <a:ext cx="4254937" cy="649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Células urticantes, simetría radial (Ej: Medusas)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9638109" y="2268855"/>
            <a:ext cx="210622" cy="263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03</a:t>
            </a:r>
            <a:endParaRPr lang="en-US" sz="1650" dirty="0"/>
          </a:p>
        </p:txBody>
      </p:sp>
      <p:sp>
        <p:nvSpPr>
          <p:cNvPr id="13" name="Shape 11"/>
          <p:cNvSpPr/>
          <p:nvPr/>
        </p:nvSpPr>
        <p:spPr>
          <a:xfrm>
            <a:off x="9638109" y="2603897"/>
            <a:ext cx="4254937" cy="2286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14" name="Text 12"/>
          <p:cNvSpPr/>
          <p:nvPr/>
        </p:nvSpPr>
        <p:spPr>
          <a:xfrm>
            <a:off x="9638109" y="2754868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Platelmintos</a:t>
            </a:r>
            <a:endParaRPr lang="en-US" sz="2050" dirty="0"/>
          </a:p>
        </p:txBody>
      </p:sp>
      <p:sp>
        <p:nvSpPr>
          <p:cNvPr id="15" name="Text 13"/>
          <p:cNvSpPr/>
          <p:nvPr/>
        </p:nvSpPr>
        <p:spPr>
          <a:xfrm>
            <a:off x="9638109" y="3201114"/>
            <a:ext cx="4254937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Gusanos planos, bilateral (Ej: Tenias)</a:t>
            </a:r>
            <a:endParaRPr lang="en-US" sz="1650" dirty="0"/>
          </a:p>
        </p:txBody>
      </p:sp>
      <p:sp>
        <p:nvSpPr>
          <p:cNvPr id="16" name="Text 14"/>
          <p:cNvSpPr/>
          <p:nvPr/>
        </p:nvSpPr>
        <p:spPr>
          <a:xfrm>
            <a:off x="737235" y="4204335"/>
            <a:ext cx="210622" cy="263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04</a:t>
            </a:r>
            <a:endParaRPr lang="en-US" sz="1650" dirty="0"/>
          </a:p>
        </p:txBody>
      </p:sp>
      <p:sp>
        <p:nvSpPr>
          <p:cNvPr id="17" name="Shape 15"/>
          <p:cNvSpPr/>
          <p:nvPr/>
        </p:nvSpPr>
        <p:spPr>
          <a:xfrm>
            <a:off x="737235" y="4539377"/>
            <a:ext cx="4254937" cy="2286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18" name="Text 16"/>
          <p:cNvSpPr/>
          <p:nvPr/>
        </p:nvSpPr>
        <p:spPr>
          <a:xfrm>
            <a:off x="737235" y="4690348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Anélidos</a:t>
            </a:r>
            <a:endParaRPr lang="en-US" sz="2050" dirty="0"/>
          </a:p>
        </p:txBody>
      </p:sp>
      <p:sp>
        <p:nvSpPr>
          <p:cNvPr id="19" name="Text 17"/>
          <p:cNvSpPr/>
          <p:nvPr/>
        </p:nvSpPr>
        <p:spPr>
          <a:xfrm>
            <a:off x="737235" y="5136594"/>
            <a:ext cx="4254937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Gusanos segmentados (Ej: Lombriz)</a:t>
            </a:r>
            <a:endParaRPr lang="en-US" sz="1650" dirty="0"/>
          </a:p>
        </p:txBody>
      </p:sp>
      <p:sp>
        <p:nvSpPr>
          <p:cNvPr id="20" name="Text 18"/>
          <p:cNvSpPr/>
          <p:nvPr/>
        </p:nvSpPr>
        <p:spPr>
          <a:xfrm>
            <a:off x="5187672" y="4204335"/>
            <a:ext cx="210622" cy="263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05</a:t>
            </a:r>
            <a:endParaRPr lang="en-US" sz="1650" dirty="0"/>
          </a:p>
        </p:txBody>
      </p:sp>
      <p:sp>
        <p:nvSpPr>
          <p:cNvPr id="21" name="Shape 19"/>
          <p:cNvSpPr/>
          <p:nvPr/>
        </p:nvSpPr>
        <p:spPr>
          <a:xfrm>
            <a:off x="5187672" y="4539377"/>
            <a:ext cx="4254937" cy="2286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22" name="Text 20"/>
          <p:cNvSpPr/>
          <p:nvPr/>
        </p:nvSpPr>
        <p:spPr>
          <a:xfrm>
            <a:off x="5187672" y="4690348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Moluscos</a:t>
            </a:r>
            <a:endParaRPr lang="en-US" sz="2050" dirty="0"/>
          </a:p>
        </p:txBody>
      </p:sp>
      <p:sp>
        <p:nvSpPr>
          <p:cNvPr id="23" name="Text 21"/>
          <p:cNvSpPr/>
          <p:nvPr/>
        </p:nvSpPr>
        <p:spPr>
          <a:xfrm>
            <a:off x="5187672" y="5136594"/>
            <a:ext cx="4254937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Cuerpo blando, con concha (Ej: Caracol)</a:t>
            </a:r>
            <a:endParaRPr lang="en-US" sz="1650" dirty="0"/>
          </a:p>
        </p:txBody>
      </p:sp>
      <p:sp>
        <p:nvSpPr>
          <p:cNvPr id="24" name="Text 22"/>
          <p:cNvSpPr/>
          <p:nvPr/>
        </p:nvSpPr>
        <p:spPr>
          <a:xfrm>
            <a:off x="9638109" y="4204335"/>
            <a:ext cx="210622" cy="263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06</a:t>
            </a:r>
            <a:endParaRPr lang="en-US" sz="1650" dirty="0"/>
          </a:p>
        </p:txBody>
      </p:sp>
      <p:sp>
        <p:nvSpPr>
          <p:cNvPr id="25" name="Shape 23"/>
          <p:cNvSpPr/>
          <p:nvPr/>
        </p:nvSpPr>
        <p:spPr>
          <a:xfrm>
            <a:off x="9638109" y="4539377"/>
            <a:ext cx="4254937" cy="2286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26" name="Text 24"/>
          <p:cNvSpPr/>
          <p:nvPr/>
        </p:nvSpPr>
        <p:spPr>
          <a:xfrm>
            <a:off x="9638109" y="4690348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Artrópodos</a:t>
            </a:r>
            <a:endParaRPr lang="en-US" sz="2050" dirty="0"/>
          </a:p>
        </p:txBody>
      </p:sp>
      <p:sp>
        <p:nvSpPr>
          <p:cNvPr id="27" name="Text 25"/>
          <p:cNvSpPr/>
          <p:nvPr/>
        </p:nvSpPr>
        <p:spPr>
          <a:xfrm>
            <a:off x="9638109" y="5136594"/>
            <a:ext cx="4254937" cy="649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Apéndices articulados, exoesqueleto (Ej: Insectos)</a:t>
            </a:r>
            <a:endParaRPr lang="en-US" sz="1650" dirty="0"/>
          </a:p>
        </p:txBody>
      </p:sp>
      <p:sp>
        <p:nvSpPr>
          <p:cNvPr id="28" name="Text 26"/>
          <p:cNvSpPr/>
          <p:nvPr/>
        </p:nvSpPr>
        <p:spPr>
          <a:xfrm>
            <a:off x="737235" y="6139815"/>
            <a:ext cx="210622" cy="263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07</a:t>
            </a:r>
            <a:endParaRPr lang="en-US" sz="1650" dirty="0"/>
          </a:p>
        </p:txBody>
      </p:sp>
      <p:sp>
        <p:nvSpPr>
          <p:cNvPr id="29" name="Shape 27"/>
          <p:cNvSpPr/>
          <p:nvPr/>
        </p:nvSpPr>
        <p:spPr>
          <a:xfrm>
            <a:off x="737235" y="6474857"/>
            <a:ext cx="13155811" cy="2286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30" name="Text 28"/>
          <p:cNvSpPr/>
          <p:nvPr/>
        </p:nvSpPr>
        <p:spPr>
          <a:xfrm>
            <a:off x="737235" y="6625828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Equinodermos</a:t>
            </a:r>
            <a:endParaRPr lang="en-US" sz="2050" dirty="0"/>
          </a:p>
        </p:txBody>
      </p:sp>
      <p:sp>
        <p:nvSpPr>
          <p:cNvPr id="31" name="Text 29"/>
          <p:cNvSpPr/>
          <p:nvPr/>
        </p:nvSpPr>
        <p:spPr>
          <a:xfrm>
            <a:off x="737235" y="7072074"/>
            <a:ext cx="13155811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Simetría radial, marinos (Ej: Estrellas)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2026-03-21T16:08:25Z</dcterms:created>
  <dcterms:modified xsi:type="dcterms:W3CDTF">2026-03-21T16:08:25Z</dcterms:modified>
</cp:coreProperties>
</file>