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ter"/>
      <p:regular r:id="rId17"/>
    </p:embeddedFont>
    <p:embeddedFont>
      <p:font typeface="Inter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Manrope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Teoría Celular: Los Ladrillos de la Vida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Descubre los fundamentos que unen a todos los seres vivos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3637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Célula: El Futuro de la Biología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449247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La teoría celular sigue siendo la base de la biología moderna. La investigación continúa desvelando los secretos de las células, abriendo puertas a avances inimaginables.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194096"/>
            <a:ext cx="30480" cy="1599009"/>
          </a:xfrm>
          <a:prstGeom prst="rect">
            <a:avLst/>
          </a:prstGeom>
          <a:solidFill>
            <a:srgbClr val="FF7047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8893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¿Qué es la Célula? La Unidad Fundamental de la Vida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8176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802856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Imagina un edificio: cada ladrillo es esencial. Así son las células para todos los seres vivos.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9638943" y="5095637"/>
            <a:ext cx="420516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Desde la bacteria más pequeña hasta el ser humano,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todo está hecho de células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6171"/>
            <a:ext cx="94412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Postulado 1: ¡Todos Somos Células!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958578"/>
            <a:ext cx="2994184" cy="29941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236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Bacteria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726668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Organismos unicelulares microscópicos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1958578"/>
            <a:ext cx="2994184" cy="29941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236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Planta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726668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Células con pared celular y cloroplastos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1958578"/>
            <a:ext cx="2994184" cy="29941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2362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Animal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726668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Células especializadas trabajando juntas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70762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Todos los seres vivos están compuestos por células.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Ya seas un hongo, una planta o un animal, tu cuerpo es una increíble colonia de células trabajando juntas.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5325" y="836057"/>
            <a:ext cx="7753350" cy="1241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Postulado 2: La Célula, Centro de Operaciones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95325" y="2338864"/>
            <a:ext cx="3789640" cy="2193369"/>
          </a:xfrm>
          <a:prstGeom prst="roundRect">
            <a:avLst>
              <a:gd name="adj" fmla="val 8152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01541" y="2545080"/>
            <a:ext cx="596027" cy="596027"/>
          </a:xfrm>
          <a:prstGeom prst="roundRect">
            <a:avLst>
              <a:gd name="adj" fmla="val 15340053"/>
            </a:avLst>
          </a:prstGeom>
          <a:solidFill>
            <a:srgbClr val="FF7047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490" y="2708910"/>
            <a:ext cx="268129" cy="2681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01541" y="3315057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Energía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01541" y="3729752"/>
            <a:ext cx="3377208" cy="596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Conversión de nutrientes en combustible vital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4658916" y="2338864"/>
            <a:ext cx="3789759" cy="2193369"/>
          </a:xfrm>
          <a:prstGeom prst="roundRect">
            <a:avLst>
              <a:gd name="adj" fmla="val 8152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4865132" y="2545080"/>
            <a:ext cx="596027" cy="596027"/>
          </a:xfrm>
          <a:prstGeom prst="roundRect">
            <a:avLst>
              <a:gd name="adj" fmla="val 15340053"/>
            </a:avLst>
          </a:prstGeom>
          <a:solidFill>
            <a:srgbClr val="FF7047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081" y="2708910"/>
            <a:ext cx="268129" cy="26812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865132" y="3315057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Crecimiento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4865132" y="3729752"/>
            <a:ext cx="3377327" cy="596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Síntesis de nuevas estructuras celulares</a:t>
            </a:r>
            <a:endParaRPr lang="en-US" sz="1550" dirty="0"/>
          </a:p>
        </p:txBody>
      </p:sp>
      <p:sp>
        <p:nvSpPr>
          <p:cNvPr id="14" name="Shape 9"/>
          <p:cNvSpPr/>
          <p:nvPr/>
        </p:nvSpPr>
        <p:spPr>
          <a:xfrm>
            <a:off x="695325" y="4706183"/>
            <a:ext cx="7753350" cy="1895237"/>
          </a:xfrm>
          <a:prstGeom prst="roundRect">
            <a:avLst>
              <a:gd name="adj" fmla="val 943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01541" y="4912400"/>
            <a:ext cx="596027" cy="596027"/>
          </a:xfrm>
          <a:prstGeom prst="roundRect">
            <a:avLst>
              <a:gd name="adj" fmla="val 15340053"/>
            </a:avLst>
          </a:prstGeom>
          <a:solidFill>
            <a:srgbClr val="FF7047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5490" y="5076230"/>
            <a:ext cx="268129" cy="268129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01541" y="5682377"/>
            <a:ext cx="2483406" cy="310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Reparación</a:t>
            </a:r>
            <a:endParaRPr lang="en-US" sz="1950" dirty="0"/>
          </a:p>
        </p:txBody>
      </p:sp>
      <p:sp>
        <p:nvSpPr>
          <p:cNvPr id="18" name="Text 12"/>
          <p:cNvSpPr/>
          <p:nvPr/>
        </p:nvSpPr>
        <p:spPr>
          <a:xfrm>
            <a:off x="901541" y="6097072"/>
            <a:ext cx="7340917" cy="29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Mantenimiento y regeneración constante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695325" y="6797159"/>
            <a:ext cx="7753350" cy="596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 la célula se desarrollan todos los procesos metabólicos y fisiológicos básicos.</a:t>
            </a:r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Dentro de cada célula ocurren las reacciones químicas que nos mantienen vivos.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9518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Postulado 3: El Legado Celular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14" y="3252907"/>
            <a:ext cx="5865971" cy="3481507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6738" y="4103845"/>
            <a:ext cx="499370" cy="49937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5721830" y="5786410"/>
            <a:ext cx="1458161" cy="561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Dos células hijas</a:t>
            </a:r>
            <a:endParaRPr lang="en-US" sz="1750" dirty="0"/>
          </a:p>
        </p:txBody>
      </p:sp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8574" y="4104781"/>
            <a:ext cx="499370" cy="49937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3884148" y="5786410"/>
            <a:ext cx="1458161" cy="561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División celular</a:t>
            </a:r>
            <a:endParaRPr lang="en-US" sz="1750" dirty="0"/>
          </a:p>
        </p:txBody>
      </p:sp>
      <p:pic>
        <p:nvPicPr>
          <p:cNvPr id="9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0892" y="4104781"/>
            <a:ext cx="499370" cy="49937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2016503" y="5926858"/>
            <a:ext cx="1458161" cy="280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Célula madre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856" y="589240"/>
            <a:ext cx="8387834" cy="669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Postulado 4: El Código de la Vida</a:t>
            </a:r>
            <a:endParaRPr lang="en-US" sz="4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856" y="1789986"/>
            <a:ext cx="4255889" cy="567451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36049" y="3744158"/>
            <a:ext cx="3213973" cy="401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Material Genético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5536049" y="4348162"/>
            <a:ext cx="8351996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El ADN, el manual de instrucciones de la vida, reside en la célula y se transmite de generación en generación.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5536049" y="5197078"/>
            <a:ext cx="8351996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La célula es la unidad genética de la vida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411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 Viaje Histórico: De la Observación a la Teoría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2598896"/>
            <a:ext cx="30480" cy="4789527"/>
          </a:xfrm>
          <a:prstGeom prst="roundRect">
            <a:avLst>
              <a:gd name="adj" fmla="val 669768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2838807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FF7047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2598896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78860" y="26414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183011" y="2676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Siglo XVII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183011" y="3167182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Robert Hooke observa "celdillas" en el corcho con su microscopio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273612" y="4586526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FF7047"/>
          </a:solidFill>
          <a:ln/>
        </p:spPr>
      </p:sp>
      <p:sp>
        <p:nvSpPr>
          <p:cNvPr id="11" name="Shape 8"/>
          <p:cNvSpPr/>
          <p:nvPr/>
        </p:nvSpPr>
        <p:spPr>
          <a:xfrm>
            <a:off x="793790" y="434661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78860" y="438912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183011" y="44244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Siglo XIX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183011" y="4914900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Schleiden y Schwann unifican observaciones para proponer la teoría celular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273612" y="6334244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FF7047"/>
          </a:solidFill>
          <a:ln/>
        </p:spPr>
      </p:sp>
      <p:sp>
        <p:nvSpPr>
          <p:cNvPr id="16" name="Shape 13"/>
          <p:cNvSpPr/>
          <p:nvPr/>
        </p:nvSpPr>
        <p:spPr>
          <a:xfrm>
            <a:off x="793790" y="609433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78860" y="613683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183011" y="6172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Virchow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183011" y="6662618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Añade el postulado clave: "Toda célula proviene de otra célula"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4793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Célula: Unidad Estructural y Funcional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05651"/>
            <a:ext cx="7556421" cy="1393150"/>
          </a:xfrm>
          <a:prstGeom prst="roundRect">
            <a:avLst>
              <a:gd name="adj" fmla="val 1465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540085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Unidad Estructural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028224" y="4101465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Son los "ladrillos" que construyen a todos los seres vivos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4925616"/>
            <a:ext cx="7556421" cy="1756053"/>
          </a:xfrm>
          <a:prstGeom prst="roundRect">
            <a:avLst>
              <a:gd name="adj" fmla="val 1162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28224" y="5160050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Unidad Funcional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1028224" y="5721429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Realizan todas las funciones vitales: nutrición, relación y reproducción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2213" y="631984"/>
            <a:ext cx="7272933" cy="701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 Teoría Celular en Acción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2213" y="1666994"/>
            <a:ext cx="561261" cy="56126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72213" y="2506028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Medicina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72213" y="2990136"/>
            <a:ext cx="7572375" cy="357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Desarrollo de tratamientos y terapias basadas en el conocimiento celular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213" y="3792022"/>
            <a:ext cx="561261" cy="56126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72213" y="463105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Enfermedades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6272213" y="5115163"/>
            <a:ext cx="7572375" cy="357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Entender las células nos ayuda a combatir virus y bacterias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213" y="5917049"/>
            <a:ext cx="561261" cy="56126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72213" y="6756083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Biotecnología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272213" y="7240191"/>
            <a:ext cx="7572375" cy="3574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Manipulación celular para crear nuevos medicamentos o alimentos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2026-03-23T17:47:32Z</dcterms:created>
  <dcterms:modified xsi:type="dcterms:W3CDTF">2026-03-23T17:47:32Z</dcterms:modified>
</cp:coreProperties>
</file>