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Geist"/>
      <p:regular r:id="rId17"/>
    </p:embeddedFont>
    <p:embeddedFont>
      <p:font typeface="Geist"/>
      <p:regular r:id="rId18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svg"/><Relationship Id="rId5" Type="http://schemas.openxmlformats.org/officeDocument/2006/relationships/image" Target="../media/image-10-5.png"/><Relationship Id="rId6" Type="http://schemas.openxmlformats.org/officeDocument/2006/relationships/image" Target="../media/image-10-6.svg"/><Relationship Id="rId7" Type="http://schemas.openxmlformats.org/officeDocument/2006/relationships/image" Target="../media/image-10-7.png"/><Relationship Id="rId8" Type="http://schemas.openxmlformats.org/officeDocument/2006/relationships/image" Target="../media/image-10-8.svg"/><Relationship Id="rId9" Type="http://schemas.openxmlformats.org/officeDocument/2006/relationships/image" Target="../media/image-10-9.png"/><Relationship Id="rId10" Type="http://schemas.openxmlformats.org/officeDocument/2006/relationships/image" Target="../media/image-10-10.svg"/><Relationship Id="rId11" Type="http://schemas.openxmlformats.org/officeDocument/2006/relationships/slideLayout" Target="../slideLayouts/slideLayout11.xml"/><Relationship Id="rId1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sv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image" Target="../media/image-7-5.svg"/><Relationship Id="rId6" Type="http://schemas.openxmlformats.org/officeDocument/2006/relationships/image" Target="../media/image-7-6.png"/><Relationship Id="rId7" Type="http://schemas.openxmlformats.org/officeDocument/2006/relationships/slideLayout" Target="../slideLayouts/slideLayout8.xml"/><Relationship Id="rId8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svg"/><Relationship Id="rId4" Type="http://schemas.openxmlformats.org/officeDocument/2006/relationships/image" Target="../media/image-8-4.png"/><Relationship Id="rId5" Type="http://schemas.openxmlformats.org/officeDocument/2006/relationships/image" Target="../media/image-8-5.svg"/><Relationship Id="rId6" Type="http://schemas.openxmlformats.org/officeDocument/2006/relationships/slideLayout" Target="../slideLayouts/slideLayout9.xml"/><Relationship Id="rId7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sv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6" Type="http://schemas.openxmlformats.org/officeDocument/2006/relationships/image" Target="../media/image-9-6.svg"/><Relationship Id="rId7" Type="http://schemas.openxmlformats.org/officeDocument/2006/relationships/slideLayout" Target="../slideLayouts/slideLayout10.xml"/><Relationship Id="rId8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051572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Los Niveles de Organización de los Seres Vivos: Un Viaje Fascinante</a:t>
            </a:r>
            <a:endParaRPr lang="en-US" sz="44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6103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17922" y="406956"/>
            <a:ext cx="6441996" cy="4625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29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La Asombrosa Jerarquía de la Vida</a:t>
            </a:r>
            <a:endParaRPr lang="en-US" sz="29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922" y="1014293"/>
            <a:ext cx="8108156" cy="371070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457201" y="1515867"/>
            <a:ext cx="1793628" cy="224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Exterior: Biosfera</a:t>
            </a:r>
            <a:endParaRPr lang="en-US" sz="1400" dirty="0"/>
          </a:p>
        </p:txBody>
      </p:sp>
      <p:sp>
        <p:nvSpPr>
          <p:cNvPr id="6" name="Text 2"/>
          <p:cNvSpPr/>
          <p:nvPr/>
        </p:nvSpPr>
        <p:spPr>
          <a:xfrm>
            <a:off x="6457201" y="1803844"/>
            <a:ext cx="1976977" cy="296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11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Sistemas vivos globales interconectados</a:t>
            </a:r>
            <a:endParaRPr lang="en-US" sz="1100" dirty="0"/>
          </a:p>
        </p:txBody>
      </p:sp>
      <p:sp>
        <p:nvSpPr>
          <p:cNvPr id="7" name="Text 3"/>
          <p:cNvSpPr/>
          <p:nvPr/>
        </p:nvSpPr>
        <p:spPr>
          <a:xfrm>
            <a:off x="733535" y="2809521"/>
            <a:ext cx="1793628" cy="2242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Capa: Célula</a:t>
            </a:r>
            <a:endParaRPr lang="en-US" sz="1400" dirty="0"/>
          </a:p>
        </p:txBody>
      </p:sp>
      <p:sp>
        <p:nvSpPr>
          <p:cNvPr id="8" name="Text 4"/>
          <p:cNvSpPr/>
          <p:nvPr/>
        </p:nvSpPr>
        <p:spPr>
          <a:xfrm>
            <a:off x="709619" y="3097498"/>
            <a:ext cx="1817543" cy="1480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150"/>
              </a:lnSpc>
              <a:buNone/>
            </a:pPr>
            <a:r>
              <a:rPr lang="en-US" sz="11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Unidad vital y funcional</a:t>
            </a:r>
            <a:endParaRPr lang="en-US" sz="1100" dirty="0"/>
          </a:p>
        </p:txBody>
      </p:sp>
      <p:sp>
        <p:nvSpPr>
          <p:cNvPr id="9" name="Text 5"/>
          <p:cNvSpPr/>
          <p:nvPr/>
        </p:nvSpPr>
        <p:spPr>
          <a:xfrm>
            <a:off x="6457201" y="3439284"/>
            <a:ext cx="1793628" cy="224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Core: Átomo</a:t>
            </a:r>
            <a:endParaRPr lang="en-US" sz="1400" dirty="0"/>
          </a:p>
        </p:txBody>
      </p:sp>
      <p:sp>
        <p:nvSpPr>
          <p:cNvPr id="10" name="Text 6"/>
          <p:cNvSpPr/>
          <p:nvPr/>
        </p:nvSpPr>
        <p:spPr>
          <a:xfrm>
            <a:off x="6457201" y="3727261"/>
            <a:ext cx="1976977" cy="1480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11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Unidad básica de materia</a:t>
            </a:r>
            <a:endParaRPr lang="en-US" sz="110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922" y="4852035"/>
            <a:ext cx="147995" cy="147995"/>
          </a:xfrm>
          <a:prstGeom prst="rect">
            <a:avLst/>
          </a:prstGeom>
        </p:spPr>
      </p:pic>
      <p:sp>
        <p:nvSpPr>
          <p:cNvPr id="12" name="Shape 7"/>
          <p:cNvSpPr/>
          <p:nvPr/>
        </p:nvSpPr>
        <p:spPr>
          <a:xfrm>
            <a:off x="517922" y="5069681"/>
            <a:ext cx="8108156" cy="15240"/>
          </a:xfrm>
          <a:prstGeom prst="rect">
            <a:avLst/>
          </a:prstGeom>
          <a:solidFill>
            <a:srgbClr val="006747"/>
          </a:solidFill>
          <a:ln/>
        </p:spPr>
      </p:sp>
      <p:sp>
        <p:nvSpPr>
          <p:cNvPr id="13" name="Text 8"/>
          <p:cNvSpPr/>
          <p:nvPr/>
        </p:nvSpPr>
        <p:spPr>
          <a:xfrm>
            <a:off x="517922" y="5174099"/>
            <a:ext cx="1849993" cy="231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Desde el átomo</a:t>
            </a:r>
            <a:endParaRPr lang="en-US" sz="1450" dirty="0"/>
          </a:p>
        </p:txBody>
      </p:sp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7922" y="5631299"/>
            <a:ext cx="147995" cy="147995"/>
          </a:xfrm>
          <a:prstGeom prst="rect">
            <a:avLst/>
          </a:prstGeom>
        </p:spPr>
      </p:pic>
      <p:sp>
        <p:nvSpPr>
          <p:cNvPr id="15" name="Shape 9"/>
          <p:cNvSpPr/>
          <p:nvPr/>
        </p:nvSpPr>
        <p:spPr>
          <a:xfrm>
            <a:off x="517922" y="5848945"/>
            <a:ext cx="8108156" cy="15240"/>
          </a:xfrm>
          <a:prstGeom prst="rect">
            <a:avLst/>
          </a:prstGeom>
          <a:solidFill>
            <a:srgbClr val="006747"/>
          </a:solidFill>
          <a:ln/>
        </p:spPr>
      </p:sp>
      <p:sp>
        <p:nvSpPr>
          <p:cNvPr id="16" name="Text 10"/>
          <p:cNvSpPr/>
          <p:nvPr/>
        </p:nvSpPr>
        <p:spPr>
          <a:xfrm>
            <a:off x="517922" y="5953363"/>
            <a:ext cx="1849993" cy="231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Hasta la biosfera</a:t>
            </a:r>
            <a:endParaRPr lang="en-US" sz="1450" dirty="0"/>
          </a:p>
        </p:txBody>
      </p:sp>
      <p:pic>
        <p:nvPicPr>
          <p:cNvPr id="17" name="Image 4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7922" y="6410563"/>
            <a:ext cx="147995" cy="147995"/>
          </a:xfrm>
          <a:prstGeom prst="rect">
            <a:avLst/>
          </a:prstGeom>
        </p:spPr>
      </p:pic>
      <p:sp>
        <p:nvSpPr>
          <p:cNvPr id="18" name="Shape 11"/>
          <p:cNvSpPr/>
          <p:nvPr/>
        </p:nvSpPr>
        <p:spPr>
          <a:xfrm>
            <a:off x="517922" y="6628209"/>
            <a:ext cx="8108156" cy="15240"/>
          </a:xfrm>
          <a:prstGeom prst="rect">
            <a:avLst/>
          </a:prstGeom>
          <a:solidFill>
            <a:srgbClr val="006747"/>
          </a:solidFill>
          <a:ln/>
        </p:spPr>
      </p:sp>
      <p:sp>
        <p:nvSpPr>
          <p:cNvPr id="19" name="Text 12"/>
          <p:cNvSpPr/>
          <p:nvPr/>
        </p:nvSpPr>
        <p:spPr>
          <a:xfrm>
            <a:off x="517922" y="6732627"/>
            <a:ext cx="2481501" cy="231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Cada nivel es fundamental</a:t>
            </a:r>
            <a:endParaRPr lang="en-US" sz="1450" dirty="0"/>
          </a:p>
        </p:txBody>
      </p:sp>
      <p:pic>
        <p:nvPicPr>
          <p:cNvPr id="20" name="Image 5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7922" y="7189827"/>
            <a:ext cx="147995" cy="147995"/>
          </a:xfrm>
          <a:prstGeom prst="rect">
            <a:avLst/>
          </a:prstGeom>
        </p:spPr>
      </p:pic>
      <p:sp>
        <p:nvSpPr>
          <p:cNvPr id="21" name="Shape 13"/>
          <p:cNvSpPr/>
          <p:nvPr/>
        </p:nvSpPr>
        <p:spPr>
          <a:xfrm>
            <a:off x="517922" y="7407473"/>
            <a:ext cx="8108156" cy="15240"/>
          </a:xfrm>
          <a:prstGeom prst="rect">
            <a:avLst/>
          </a:prstGeom>
          <a:solidFill>
            <a:srgbClr val="006747"/>
          </a:solidFill>
          <a:ln/>
        </p:spPr>
      </p:sp>
      <p:sp>
        <p:nvSpPr>
          <p:cNvPr id="22" name="Text 14"/>
          <p:cNvSpPr/>
          <p:nvPr/>
        </p:nvSpPr>
        <p:spPr>
          <a:xfrm>
            <a:off x="517922" y="7511891"/>
            <a:ext cx="2088594" cy="231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Complejidad continua</a:t>
            </a:r>
            <a:endParaRPr lang="en-US" sz="14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1889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El Universo de la Vida: De lo Invisible a lo Inmenso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376613"/>
            <a:ext cx="7556421" cy="1685092"/>
          </a:xfrm>
          <a:prstGeom prst="roundRect">
            <a:avLst>
              <a:gd name="adj" fmla="val 12115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3611047"/>
            <a:ext cx="284988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Estructura en capas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4101465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La vida se construye desde bloques microscópicos hasta sistemas planetarios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5288518"/>
            <a:ext cx="7556421" cy="1322189"/>
          </a:xfrm>
          <a:prstGeom prst="roundRect">
            <a:avLst>
              <a:gd name="adj" fmla="val 15440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28224" y="5522952"/>
            <a:ext cx="345007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Complejidad emergente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28224" y="6013371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Cada nivel superior surge de la organización de niveles inferiores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40581"/>
            <a:ext cx="1108495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Nivel Químico: Los Ladrillos de la Vida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002988"/>
            <a:ext cx="6379607" cy="394287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61726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Átomos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6663095"/>
            <a:ext cx="63796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Unidades mínimas de elementos como Oxígeno y Hidrógeno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6884" y="2002988"/>
            <a:ext cx="6379726" cy="394287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56884" y="61726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Moléculas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456884" y="6663095"/>
            <a:ext cx="637972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Átomos combinados formando agua, ADN y proteínas esenciales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475780" y="507921"/>
            <a:ext cx="8205073" cy="5288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Nivel Celular: La Unidad Fundamental</a:t>
            </a:r>
            <a:endParaRPr lang="en-US" sz="33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5780" y="1836182"/>
            <a:ext cx="7446645" cy="415623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475780" y="6134457"/>
            <a:ext cx="2115622" cy="264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Célula Procariota</a:t>
            </a:r>
            <a:endParaRPr lang="en-US" sz="1650" dirty="0"/>
          </a:p>
        </p:txBody>
      </p:sp>
      <p:sp>
        <p:nvSpPr>
          <p:cNvPr id="5" name="Text 2"/>
          <p:cNvSpPr/>
          <p:nvPr/>
        </p:nvSpPr>
        <p:spPr>
          <a:xfrm>
            <a:off x="1475780" y="6525101"/>
            <a:ext cx="7446645" cy="236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Estructura simple sin núcleo definido</a:t>
            </a:r>
            <a:endParaRPr lang="en-US" sz="13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2953" y="1368266"/>
            <a:ext cx="3819168" cy="509218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342953" y="6602492"/>
            <a:ext cx="2115622" cy="264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Célula Eucariota</a:t>
            </a:r>
            <a:endParaRPr lang="en-US" sz="1650" dirty="0"/>
          </a:p>
        </p:txBody>
      </p:sp>
      <p:sp>
        <p:nvSpPr>
          <p:cNvPr id="8" name="Text 4"/>
          <p:cNvSpPr/>
          <p:nvPr/>
        </p:nvSpPr>
        <p:spPr>
          <a:xfrm>
            <a:off x="9342953" y="6993136"/>
            <a:ext cx="3819168" cy="236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Compleja con organelos especializados</a:t>
            </a:r>
            <a:endParaRPr lang="en-US" sz="1300" dirty="0"/>
          </a:p>
        </p:txBody>
      </p:sp>
      <p:sp>
        <p:nvSpPr>
          <p:cNvPr id="9" name="Text 5"/>
          <p:cNvSpPr/>
          <p:nvPr/>
        </p:nvSpPr>
        <p:spPr>
          <a:xfrm>
            <a:off x="1475780" y="7485221"/>
            <a:ext cx="11678841" cy="236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La célula: la unidad básica de la vida capaz de realizar todas las funciones vitales</a:t>
            </a:r>
            <a:endParaRPr lang="en-US" sz="13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8052" y="1008459"/>
            <a:ext cx="7927896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34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Nivel Tisular y de Órganos: Construyendo el Cuerpo</a:t>
            </a:r>
            <a:endParaRPr lang="en-US" sz="3400" dirty="0"/>
          </a:p>
        </p:txBody>
      </p:sp>
      <p:sp>
        <p:nvSpPr>
          <p:cNvPr id="4" name="Shape 1"/>
          <p:cNvSpPr/>
          <p:nvPr/>
        </p:nvSpPr>
        <p:spPr>
          <a:xfrm>
            <a:off x="608052" y="2554367"/>
            <a:ext cx="7927896" cy="2136577"/>
          </a:xfrm>
          <a:prstGeom prst="roundRect">
            <a:avLst>
              <a:gd name="adj" fmla="val 5136"/>
            </a:avLst>
          </a:prstGeom>
          <a:solidFill>
            <a:srgbClr val="E5F9F2">
              <a:alpha val="95000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608052" y="2531507"/>
            <a:ext cx="7927896" cy="91440"/>
          </a:xfrm>
          <a:prstGeom prst="roundRect">
            <a:avLst>
              <a:gd name="adj" fmla="val 171004"/>
            </a:avLst>
          </a:prstGeom>
          <a:solidFill>
            <a:srgbClr val="006747"/>
          </a:solidFill>
          <a:ln/>
        </p:spPr>
      </p:sp>
      <p:sp>
        <p:nvSpPr>
          <p:cNvPr id="6" name="Shape 3"/>
          <p:cNvSpPr/>
          <p:nvPr/>
        </p:nvSpPr>
        <p:spPr>
          <a:xfrm>
            <a:off x="4311432" y="2293858"/>
            <a:ext cx="521137" cy="521137"/>
          </a:xfrm>
          <a:prstGeom prst="roundRect">
            <a:avLst>
              <a:gd name="adj" fmla="val 175462"/>
            </a:avLst>
          </a:prstGeom>
          <a:solidFill>
            <a:srgbClr val="006747"/>
          </a:solidFill>
          <a:ln/>
        </p:spPr>
      </p:sp>
      <p:sp>
        <p:nvSpPr>
          <p:cNvPr id="7" name="Text 4"/>
          <p:cNvSpPr/>
          <p:nvPr/>
        </p:nvSpPr>
        <p:spPr>
          <a:xfrm>
            <a:off x="4467761" y="2424113"/>
            <a:ext cx="208478" cy="260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804624" y="2988707"/>
            <a:ext cx="2171700" cy="271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Tejidos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804624" y="3339941"/>
            <a:ext cx="7534751" cy="2453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3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Grupos de células similares trabajando juntas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804624" y="3665101"/>
            <a:ext cx="7534751" cy="8292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900"/>
              </a:lnSpc>
              <a:buSzPct val="100000"/>
              <a:buChar char="•"/>
            </a:pPr>
            <a:r>
              <a:rPr lang="en-US" sz="13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Tejido muscular</a:t>
            </a:r>
            <a:endParaRPr lang="en-US" sz="1350" dirty="0"/>
          </a:p>
          <a:p>
            <a:pPr algn="l" marL="342900" indent="-342900">
              <a:lnSpc>
                <a:spcPts val="1900"/>
              </a:lnSpc>
              <a:buSzPct val="100000"/>
              <a:buChar char="•"/>
            </a:pPr>
            <a:r>
              <a:rPr lang="en-US" sz="13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Tejido nervioso</a:t>
            </a:r>
            <a:endParaRPr lang="en-US" sz="1350" dirty="0"/>
          </a:p>
          <a:p>
            <a:pPr algn="l" marL="342900" indent="-342900">
              <a:lnSpc>
                <a:spcPts val="1900"/>
              </a:lnSpc>
              <a:buSzPct val="100000"/>
              <a:buChar char="•"/>
            </a:pPr>
            <a:r>
              <a:rPr lang="en-US" sz="13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Tejido epitelial</a:t>
            </a:r>
            <a:endParaRPr lang="en-US" sz="1350" dirty="0"/>
          </a:p>
        </p:txBody>
      </p:sp>
      <p:sp>
        <p:nvSpPr>
          <p:cNvPr id="11" name="Shape 8"/>
          <p:cNvSpPr/>
          <p:nvPr/>
        </p:nvSpPr>
        <p:spPr>
          <a:xfrm>
            <a:off x="608052" y="5084445"/>
            <a:ext cx="7927896" cy="2136577"/>
          </a:xfrm>
          <a:prstGeom prst="roundRect">
            <a:avLst>
              <a:gd name="adj" fmla="val 5136"/>
            </a:avLst>
          </a:prstGeom>
          <a:solidFill>
            <a:srgbClr val="E5F9F2">
              <a:alpha val="95000"/>
            </a:srgbClr>
          </a:solidFill>
          <a:ln/>
        </p:spPr>
      </p:sp>
      <p:sp>
        <p:nvSpPr>
          <p:cNvPr id="12" name="Shape 9"/>
          <p:cNvSpPr/>
          <p:nvPr/>
        </p:nvSpPr>
        <p:spPr>
          <a:xfrm>
            <a:off x="608052" y="5061585"/>
            <a:ext cx="7927896" cy="91440"/>
          </a:xfrm>
          <a:prstGeom prst="roundRect">
            <a:avLst>
              <a:gd name="adj" fmla="val 171004"/>
            </a:avLst>
          </a:prstGeom>
          <a:solidFill>
            <a:srgbClr val="006747"/>
          </a:solidFill>
          <a:ln/>
        </p:spPr>
      </p:sp>
      <p:sp>
        <p:nvSpPr>
          <p:cNvPr id="13" name="Shape 10"/>
          <p:cNvSpPr/>
          <p:nvPr/>
        </p:nvSpPr>
        <p:spPr>
          <a:xfrm>
            <a:off x="4311432" y="4823936"/>
            <a:ext cx="521137" cy="521137"/>
          </a:xfrm>
          <a:prstGeom prst="roundRect">
            <a:avLst>
              <a:gd name="adj" fmla="val 175462"/>
            </a:avLst>
          </a:prstGeom>
          <a:solidFill>
            <a:srgbClr val="006747"/>
          </a:solidFill>
          <a:ln/>
        </p:spPr>
      </p:sp>
      <p:sp>
        <p:nvSpPr>
          <p:cNvPr id="14" name="Text 11"/>
          <p:cNvSpPr/>
          <p:nvPr/>
        </p:nvSpPr>
        <p:spPr>
          <a:xfrm>
            <a:off x="4467761" y="4954191"/>
            <a:ext cx="208478" cy="260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2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804624" y="5518785"/>
            <a:ext cx="2171700" cy="271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Órganos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804624" y="5870019"/>
            <a:ext cx="7534751" cy="2453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3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Diferentes tejidos formando estructuras funcionales</a:t>
            </a:r>
            <a:endParaRPr lang="en-US" sz="1350" dirty="0"/>
          </a:p>
        </p:txBody>
      </p:sp>
      <p:sp>
        <p:nvSpPr>
          <p:cNvPr id="17" name="Text 14"/>
          <p:cNvSpPr/>
          <p:nvPr/>
        </p:nvSpPr>
        <p:spPr>
          <a:xfrm>
            <a:off x="804624" y="6195179"/>
            <a:ext cx="7534751" cy="8292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900"/>
              </a:lnSpc>
              <a:buSzPct val="100000"/>
              <a:buChar char="•"/>
            </a:pPr>
            <a:r>
              <a:rPr lang="en-US" sz="13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Corazón</a:t>
            </a:r>
            <a:endParaRPr lang="en-US" sz="1350" dirty="0"/>
          </a:p>
          <a:p>
            <a:pPr algn="l" marL="342900" indent="-342900">
              <a:lnSpc>
                <a:spcPts val="1900"/>
              </a:lnSpc>
              <a:buSzPct val="100000"/>
              <a:buChar char="•"/>
            </a:pPr>
            <a:r>
              <a:rPr lang="en-US" sz="13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Pulmones</a:t>
            </a:r>
            <a:endParaRPr lang="en-US" sz="1350" dirty="0"/>
          </a:p>
          <a:p>
            <a:pPr algn="l" marL="342900" indent="-342900">
              <a:lnSpc>
                <a:spcPts val="1900"/>
              </a:lnSpc>
              <a:buSzPct val="100000"/>
              <a:buChar char="•"/>
            </a:pPr>
            <a:r>
              <a:rPr lang="en-US" sz="13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Hoja (plantas)</a:t>
            </a:r>
            <a:endParaRPr lang="en-US" sz="13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812846" y="443746"/>
            <a:ext cx="10569893" cy="498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Nivel de Sistemas y Organismo: La Máquina Perfecta</a:t>
            </a:r>
            <a:endParaRPr lang="en-US" sz="31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2846" y="1166336"/>
            <a:ext cx="5502235" cy="63793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972270" y="1916311"/>
            <a:ext cx="2085261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Sistemas de Órganos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1972270" y="2232660"/>
            <a:ext cx="5183386" cy="217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Órganos colaborando para funciones mayores</a:t>
            </a:r>
            <a:endParaRPr lang="en-US" sz="12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081" y="1166336"/>
            <a:ext cx="5502354" cy="63793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74506" y="1916311"/>
            <a:ext cx="1993583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Organismo</a:t>
            </a:r>
            <a:endParaRPr lang="en-US" sz="1550" dirty="0"/>
          </a:p>
        </p:txBody>
      </p:sp>
      <p:sp>
        <p:nvSpPr>
          <p:cNvPr id="8" name="Text 4"/>
          <p:cNvSpPr/>
          <p:nvPr/>
        </p:nvSpPr>
        <p:spPr>
          <a:xfrm>
            <a:off x="7474506" y="2232660"/>
            <a:ext cx="5183505" cy="217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Ser vivo completo e integrado</a:t>
            </a:r>
            <a:endParaRPr lang="en-US" sz="12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846" y="3302556"/>
            <a:ext cx="7016710" cy="3916204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6272" y="2861548"/>
            <a:ext cx="3598664" cy="479821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2351" y="836295"/>
            <a:ext cx="13109138" cy="636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Nivel de Población y Comunidad: La Vida en Grupo</a:t>
            </a:r>
            <a:endParaRPr lang="en-US" sz="4000" dirty="0"/>
          </a:p>
        </p:txBody>
      </p:sp>
      <p:sp>
        <p:nvSpPr>
          <p:cNvPr id="3" name="Shape 1"/>
          <p:cNvSpPr/>
          <p:nvPr/>
        </p:nvSpPr>
        <p:spPr>
          <a:xfrm>
            <a:off x="712351" y="1837492"/>
            <a:ext cx="6511528" cy="5555813"/>
          </a:xfrm>
          <a:prstGeom prst="roundRect">
            <a:avLst>
              <a:gd name="adj" fmla="val 3297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923449" y="2048589"/>
            <a:ext cx="610552" cy="610553"/>
          </a:xfrm>
          <a:prstGeom prst="roundRect">
            <a:avLst>
              <a:gd name="adj" fmla="val 14975114"/>
            </a:avLst>
          </a:prstGeom>
          <a:solidFill>
            <a:srgbClr val="006747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91327" y="2216468"/>
            <a:ext cx="274677" cy="27467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23449" y="2841665"/>
            <a:ext cx="2544128" cy="318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Población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923449" y="3269218"/>
            <a:ext cx="6089333" cy="308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Organismos de la misma especie en un área determinada</a:t>
            </a:r>
            <a:endParaRPr lang="en-US" sz="160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449" y="3783449"/>
            <a:ext cx="6089333" cy="3398639"/>
          </a:xfrm>
          <a:prstGeom prst="rect">
            <a:avLst/>
          </a:prstGeom>
        </p:spPr>
      </p:pic>
      <p:sp>
        <p:nvSpPr>
          <p:cNvPr id="9" name="Shape 5"/>
          <p:cNvSpPr/>
          <p:nvPr/>
        </p:nvSpPr>
        <p:spPr>
          <a:xfrm>
            <a:off x="7406402" y="1837492"/>
            <a:ext cx="6511647" cy="5555813"/>
          </a:xfrm>
          <a:prstGeom prst="roundRect">
            <a:avLst>
              <a:gd name="adj" fmla="val 3297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7617500" y="2048589"/>
            <a:ext cx="610552" cy="610553"/>
          </a:xfrm>
          <a:prstGeom prst="roundRect">
            <a:avLst>
              <a:gd name="adj" fmla="val 14975114"/>
            </a:avLst>
          </a:prstGeom>
          <a:solidFill>
            <a:srgbClr val="006747"/>
          </a:solidFill>
          <a:ln/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85378" y="2216468"/>
            <a:ext cx="274677" cy="274677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617500" y="2841665"/>
            <a:ext cx="2544128" cy="318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Comunidad</a:t>
            </a:r>
            <a:endParaRPr lang="en-US" sz="2000" dirty="0"/>
          </a:p>
        </p:txBody>
      </p:sp>
      <p:sp>
        <p:nvSpPr>
          <p:cNvPr id="13" name="Text 8"/>
          <p:cNvSpPr/>
          <p:nvPr/>
        </p:nvSpPr>
        <p:spPr>
          <a:xfrm>
            <a:off x="7617500" y="3269218"/>
            <a:ext cx="6089452" cy="308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Diversas poblaciones interactuando en un mismo hábitat</a:t>
            </a:r>
            <a:endParaRPr lang="en-US" sz="1600" dirty="0"/>
          </a:p>
        </p:txBody>
      </p:sp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7500" y="3783449"/>
            <a:ext cx="6089452" cy="339875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7306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Nivel de Ecosistema: Interacción y Equilibrio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620351" y="2685931"/>
            <a:ext cx="72162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La interacción entre comunidades biológicas y su entorno físico crea sistemas dinámicos y equilibrados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2430780"/>
            <a:ext cx="30480" cy="1236107"/>
          </a:xfrm>
          <a:prstGeom prst="rect">
            <a:avLst/>
          </a:prstGeom>
          <a:solidFill>
            <a:srgbClr val="006747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80190" y="3922038"/>
            <a:ext cx="453628" cy="45362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280190" y="465915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Factores Abióticos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6280190" y="5149572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Agua, suelo, luz solar, temperatura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80190" y="5966103"/>
            <a:ext cx="453628" cy="45362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280190" y="670321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Factores Bióticos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6280190" y="7193637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Organismos vivientes y sus interacciones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1192125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Nivel de Bioma y Biosfera: El Planeta Vivo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743789" y="339613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Bioma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886557"/>
            <a:ext cx="37852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Áreas geográficas con climas y vegetación similares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748451"/>
            <a:ext cx="3785235" cy="12472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Selva tropical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Desierto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Tundra</a:t>
            </a:r>
            <a:endParaRPr lang="en-US" sz="17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47717" y="4526161"/>
            <a:ext cx="339328" cy="33932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0051256" y="38383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Biosfera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10051256" y="4328755"/>
            <a:ext cx="378535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Suma de todos los ecosistemas de la Tierra</a:t>
            </a:r>
            <a:endParaRPr lang="en-US" sz="1750" dirty="0"/>
          </a:p>
        </p:txBody>
      </p:sp>
      <p:sp>
        <p:nvSpPr>
          <p:cNvPr id="10" name="Text 6"/>
          <p:cNvSpPr/>
          <p:nvPr/>
        </p:nvSpPr>
        <p:spPr>
          <a:xfrm>
            <a:off x="10051256" y="5190649"/>
            <a:ext cx="378535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La capa de vida del planeta</a:t>
            </a:r>
            <a:endParaRPr lang="en-US" sz="175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43117" y="4526161"/>
            <a:ext cx="339328" cy="33932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2026-03-29T22:40:26Z</dcterms:created>
  <dcterms:modified xsi:type="dcterms:W3CDTF">2026-03-29T22:40:26Z</dcterms:modified>
</cp:coreProperties>
</file>