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svg"/><Relationship Id="rId10" Type="http://schemas.openxmlformats.org/officeDocument/2006/relationships/slideLayout" Target="../slideLayouts/slideLayout8.xml"/><Relationship Id="rId11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8349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Los Organelos de la Célula Vegetal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91777"/>
            <a:ext cx="47825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Corazón Verde de la Vida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417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Célula Vegetal: Un Ecosistema Perfecto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99448"/>
            <a:ext cx="3664744" cy="2039422"/>
          </a:xfrm>
          <a:prstGeom prst="roundRect">
            <a:avLst>
              <a:gd name="adj" fmla="val 4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433882"/>
            <a:ext cx="319587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Interconexión Vital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278630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Cada organelo comunica y colabora con los demás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3199448"/>
            <a:ext cx="3664863" cy="2039422"/>
          </a:xfrm>
          <a:prstGeom prst="roundRect">
            <a:avLst>
              <a:gd name="adj" fmla="val 4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782" y="3433882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Supervivencia y Crecimiento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782" y="4278630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Funcionamiento coordinado permite vida vegetal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5683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700117"/>
            <a:ext cx="43441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Fundamento del Planeta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19053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Las plantas producen oxígeno y alimentos para todos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2330" y="984052"/>
            <a:ext cx="7592139" cy="1385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Un Viaje al Interior de la Célula Vegetal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2330" y="2694384"/>
            <a:ext cx="7592139" cy="2167295"/>
          </a:xfrm>
          <a:prstGeom prst="roundRect">
            <a:avLst>
              <a:gd name="adj" fmla="val 429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91645" y="2923699"/>
            <a:ext cx="665083" cy="665083"/>
          </a:xfrm>
          <a:prstGeom prst="roundRect">
            <a:avLst>
              <a:gd name="adj" fmla="val 13747285"/>
            </a:avLst>
          </a:prstGeom>
          <a:solidFill>
            <a:srgbClr val="26A688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4525" y="3106579"/>
            <a:ext cx="299204" cy="29920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91645" y="3805357"/>
            <a:ext cx="4405789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Componentes Esenciales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491645" y="4281726"/>
            <a:ext cx="7133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Descubriremos los elementos clave que hacen posible la vida vegetal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6262330" y="5078254"/>
            <a:ext cx="7592139" cy="2167295"/>
          </a:xfrm>
          <a:prstGeom prst="roundRect">
            <a:avLst>
              <a:gd name="adj" fmla="val 429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491645" y="5307568"/>
            <a:ext cx="665083" cy="665083"/>
          </a:xfrm>
          <a:prstGeom prst="roundRect">
            <a:avLst>
              <a:gd name="adj" fmla="val 13747285"/>
            </a:avLst>
          </a:prstGeom>
          <a:solidFill>
            <a:srgbClr val="26A688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4525" y="5490448"/>
            <a:ext cx="299204" cy="29920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491645" y="6189226"/>
            <a:ext cx="3407331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Trabajo en Armonía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6491645" y="6665595"/>
            <a:ext cx="7133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Cada organelo colabora para el funcionamiento perfecto de la célula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889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Pared Celular: El Escudo Protector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8176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4153138"/>
            <a:ext cx="29069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Funciones Clave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4734282"/>
            <a:ext cx="4205168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Soporte estructural robusto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Protección contra agentes externos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Determinación de la forma celular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7581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Núcleo: El Centro de Mando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533531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49710" y="2533531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26A688"/>
          </a:solidFill>
          <a:ln/>
        </p:spPr>
      </p:sp>
      <p:sp>
        <p:nvSpPr>
          <p:cNvPr id="6" name="Text 3"/>
          <p:cNvSpPr/>
          <p:nvPr/>
        </p:nvSpPr>
        <p:spPr>
          <a:xfrm>
            <a:off x="6628924" y="27908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Control Central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628924" y="3281243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Orquesta todas las actividades celulares mediante señales genéticas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4491157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249710" y="4491157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26A688"/>
          </a:solidFill>
          <a:ln/>
        </p:spPr>
      </p:sp>
      <p:sp>
        <p:nvSpPr>
          <p:cNvPr id="10" name="Text 7"/>
          <p:cNvSpPr/>
          <p:nvPr/>
        </p:nvSpPr>
        <p:spPr>
          <a:xfrm>
            <a:off x="6628924" y="47484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Banco de Datos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628924" y="5238869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Almacena el ADN que contiene la información hereditaria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6085880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49710" y="6085880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26A688"/>
          </a:solidFill>
          <a:ln/>
        </p:spPr>
      </p:sp>
      <p:sp>
        <p:nvSpPr>
          <p:cNvPr id="14" name="Text 11"/>
          <p:cNvSpPr/>
          <p:nvPr/>
        </p:nvSpPr>
        <p:spPr>
          <a:xfrm>
            <a:off x="6628924" y="6343174"/>
            <a:ext cx="30763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Centro de Copias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628924" y="6833592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Produce ARN para la síntesis de proteínas esenciales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Cloroplastos: Las Fábricas de Alimento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Luz Solar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66950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Capta energía luminosa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Clorofila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503039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Pigmento verde fotosintético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Fotosíntesis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39127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Convierte luz en energía química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280" y="585907"/>
            <a:ext cx="13185815" cy="639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Mitocondrias: Las Centrales Energéticas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6280" y="3610570"/>
            <a:ext cx="2979777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Producción de ATP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16280" y="4114919"/>
            <a:ext cx="8403788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Generan la mayor parte de la energía celular mediante la respiración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16280" y="4592360"/>
            <a:ext cx="8403788" cy="1063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Crean ATP mediante fosforilación oxidativa</a:t>
            </a:r>
            <a:endParaRPr lang="en-US" sz="1600" dirty="0"/>
          </a:p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Tienen ADN propio y dos membranas</a:t>
            </a:r>
            <a:endParaRPr lang="en-US" sz="1600" dirty="0"/>
          </a:p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Esenciales para todas las funciones vitales</a:t>
            </a:r>
            <a:endParaRPr lang="en-US" sz="16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27037" y="1709976"/>
            <a:ext cx="4294584" cy="57260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Vacuolas: El Gran Almacén y Soporte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476613" y="4623673"/>
            <a:ext cx="31024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Almacén de Agua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Mantiene turgencia celular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7717" y="4880491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3973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Nutrientes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88774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Almacena proteínas y azúcares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26" y="3496866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8498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Desechos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634031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Aísla compuestos tóxicos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4326" y="6264116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1264" y="954762"/>
            <a:ext cx="7961471" cy="1055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Retículo Endoplasmático y Aparato de Golgi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591264" y="2060615"/>
            <a:ext cx="4593908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Red de Producción y Transporte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591264" y="2513290"/>
            <a:ext cx="168831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591264" y="2777371"/>
            <a:ext cx="7961471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7" name="Text 4"/>
          <p:cNvSpPr/>
          <p:nvPr/>
        </p:nvSpPr>
        <p:spPr>
          <a:xfrm>
            <a:off x="591264" y="2907506"/>
            <a:ext cx="2136100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Retículo Rugoso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591264" y="3246953"/>
            <a:ext cx="796147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Síntesis de proteínas con ribosomas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91264" y="3735110"/>
            <a:ext cx="168831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591264" y="3999190"/>
            <a:ext cx="7961471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1" name="Text 8"/>
          <p:cNvSpPr/>
          <p:nvPr/>
        </p:nvSpPr>
        <p:spPr>
          <a:xfrm>
            <a:off x="591264" y="4129326"/>
            <a:ext cx="2111812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Retículo Liso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591264" y="4468773"/>
            <a:ext cx="796147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Producción de lípidos y detoxificación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591264" y="4956929"/>
            <a:ext cx="168831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591264" y="5221010"/>
            <a:ext cx="7961471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5" name="Text 12"/>
          <p:cNvSpPr/>
          <p:nvPr/>
        </p:nvSpPr>
        <p:spPr>
          <a:xfrm>
            <a:off x="591264" y="5351145"/>
            <a:ext cx="2236232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Aparato de Golgi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591264" y="5690592"/>
            <a:ext cx="796147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Modifica, clasifica y empaqueta moléculas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591264" y="6178748"/>
            <a:ext cx="168831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04</a:t>
            </a:r>
            <a:endParaRPr lang="en-US" sz="1300" dirty="0"/>
          </a:p>
        </p:txBody>
      </p:sp>
      <p:sp>
        <p:nvSpPr>
          <p:cNvPr id="18" name="Shape 15"/>
          <p:cNvSpPr/>
          <p:nvPr/>
        </p:nvSpPr>
        <p:spPr>
          <a:xfrm>
            <a:off x="591264" y="6442829"/>
            <a:ext cx="7961471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9" name="Text 16"/>
          <p:cNvSpPr/>
          <p:nvPr/>
        </p:nvSpPr>
        <p:spPr>
          <a:xfrm>
            <a:off x="591264" y="6572964"/>
            <a:ext cx="2111812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Vesículas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591264" y="6912412"/>
            <a:ext cx="796147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Transportan productos a destinos celulares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889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Peroxisomas: Los Limpiadores y Detoxificadores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8176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387685"/>
            <a:ext cx="41519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Funciones Metabólicas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3968829"/>
            <a:ext cx="4205168" cy="277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Descomponen ácidos grasos mediante β-oxidación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Detoxifican sustancias nocivas y radicales libres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Producen y descomponen peróxido de hidrógeno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Participan en la fotorespiración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2026-03-28T15:26:54Z</dcterms:created>
  <dcterms:modified xsi:type="dcterms:W3CDTF">2026-03-28T15:26:54Z</dcterms:modified>
</cp:coreProperties>
</file>