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nton"/>
      <p:regular r:id="rId17"/>
    </p:embeddedFont>
    <p:embeddedFont>
      <p:font typeface="Anton"/>
      <p:regular r:id="rId18"/>
    </p:embeddedFont>
    <p:embeddedFont>
      <p:font typeface="Fira Sans"/>
      <p:regular r:id="rId19"/>
    </p:embeddedFont>
    <p:embeddedFont>
      <p:font typeface="Fira Sans"/>
      <p:regular r:id="rId20"/>
    </p:embeddedFont>
    <p:embeddedFont>
      <p:font typeface="Fira Sans"/>
      <p:regular r:id="rId21"/>
    </p:embeddedFont>
    <p:embeddedFont>
      <p:font typeface="Fira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Los Seres Vivos: Un Único Origen, Un Gran Árbol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 historia de la vida contada desde nuestro ancestro común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84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Un Mundo de Diversidad, Una Sola Raíz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46164"/>
            <a:ext cx="3664744" cy="1669852"/>
          </a:xfrm>
          <a:prstGeom prst="roundRect">
            <a:avLst>
              <a:gd name="adj" fmla="val 2038"/>
            </a:avLst>
          </a:prstGeom>
          <a:solidFill>
            <a:srgbClr val="3E3E3E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8729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Bacterias simples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363397"/>
            <a:ext cx="3211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Hasta las ballenas azules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646164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3E3E3E"/>
          </a:solidFill>
          <a:ln/>
        </p:spPr>
      </p:sp>
      <p:sp>
        <p:nvSpPr>
          <p:cNvPr id="8" name="Text 5"/>
          <p:cNvSpPr/>
          <p:nvPr/>
        </p:nvSpPr>
        <p:spPr>
          <a:xfrm>
            <a:off x="10398562" y="28729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Interdependencia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562" y="3363397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Comprendemos la conexión de la vida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542830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3E3E3E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47696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Celebramos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526006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 biodiversidad de un origen único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620351" y="6360081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"Todos los seres vivos compartimos un ancestro común que vivió hace miles de millones de años"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0190" y="6104930"/>
            <a:ext cx="30480" cy="1236107"/>
          </a:xfrm>
          <a:prstGeom prst="rect">
            <a:avLst/>
          </a:prstGeom>
          <a:solidFill>
            <a:srgbClr val="FA95AE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5043"/>
            <a:ext cx="67491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¿Todos Estamos Conectados?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07450"/>
            <a:ext cx="4196358" cy="2577108"/>
          </a:xfrm>
          <a:prstGeom prst="roundRect">
            <a:avLst>
              <a:gd name="adj" fmla="val 1320"/>
            </a:avLst>
          </a:prstGeom>
          <a:solidFill>
            <a:srgbClr val="3E3E3E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A95AE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821311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5415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Patrimonio genético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03193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Compartimos un código hereditario común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407450"/>
            <a:ext cx="4196358" cy="2577108"/>
          </a:xfrm>
          <a:prstGeom prst="roundRect">
            <a:avLst>
              <a:gd name="adj" fmla="val 1320"/>
            </a:avLst>
          </a:prstGeom>
          <a:solidFill>
            <a:srgbClr val="3E3E3E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A95AE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821311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5415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99% idéntico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503193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Nuestro genoma es casi igual al de los chimpancés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407450"/>
            <a:ext cx="4196358" cy="2577108"/>
          </a:xfrm>
          <a:prstGeom prst="roundRect">
            <a:avLst>
              <a:gd name="adj" fmla="val 1320"/>
            </a:avLst>
          </a:prstGeom>
          <a:solidFill>
            <a:srgbClr val="3E3E3E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A95AE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4114" y="3821311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5415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Un origen único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503193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Toda la vida en la Tierra desciende de un ancestro común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5356741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La Cuna de la Vida: LUCA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9856" y="3617952"/>
            <a:ext cx="4224218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Last Universal Common Ancestor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49856" y="4221956"/>
            <a:ext cx="8351996" cy="1546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Existió hace 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3.500 millones de años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Organismo unicelular primitivo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Poseía las características de todos los seres vivos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Antepasado de cada organismo actual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156" y="1789986"/>
            <a:ext cx="4255889" cy="56745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64080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FA95A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LUCA</a:t>
            </a:r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: El Origen de Todo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6280190" y="53395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 último ancestro común universal que dio origen a la diversidad de la vida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67495"/>
            <a:ext cx="102855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El Árbol de la Vida: Nuestro Árbol Genealógico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2990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384947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559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Árbol filogenético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049673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Como un árbol genealógico de la vida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28548" y="302990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3384947"/>
            <a:ext cx="6408063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9" name="Text 7"/>
          <p:cNvSpPr/>
          <p:nvPr/>
        </p:nvSpPr>
        <p:spPr>
          <a:xfrm>
            <a:off x="7428548" y="3559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Ramas evolutivas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28548" y="4049673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Cada rama representa un linaje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Bifurcaciones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93790" y="5829181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Nodos indican eventos evolutivos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Anton Light" pitchFamily="34" charset="0"/>
                <a:ea typeface="Anton Light" pitchFamily="34" charset="-122"/>
                <a:cs typeface="Anton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164455"/>
            <a:ext cx="6408063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LUCA en la raíz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28548" y="5829181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Seguimos las ramas hacia el origen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79721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Árbol Filogenético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43868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Las divisiones principales de la vida conectadas por un ancestro común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78826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Interpretando el Árbol Filogenético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53841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A95A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No hay jerarquías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9638943" y="3190518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Solo trayectorias evolutivas distintas, todas igualmente válidas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143137"/>
            <a:ext cx="404348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A95A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Parentesco, no descendencia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638943" y="4795242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Orangutanes y tigres comparten ancestro común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638943" y="574786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A95A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Cladogramas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9638943" y="6399967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Visualizan el parentesco entre especies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269"/>
            <a:ext cx="578143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Cladograma: Parentesco Animal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20540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 evolución no es una escalera, sino un árbol con múltiples ramas divergentes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La Evidencia Molecular: ADN, Nuestro Legado Compartido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Secuencias de ADN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Comparación revela parentescos profundos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Sistemática molecular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Análisis genético confirma vínculos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Similitudes genéticas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39127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Entre humanos y bacterias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2026-03-11T15:23:55Z</dcterms:created>
  <dcterms:modified xsi:type="dcterms:W3CDTF">2026-03-11T15:23:55Z</dcterms:modified>
</cp:coreProperties>
</file>