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Patrick Hand"/>
      <p:regular r:id="rId17"/>
    </p:embeddedFont>
    <p:embeddedFont>
      <p:font typeface="Patrick Hand"/>
      <p:regular r:id="rId18"/>
    </p:embeddedFont>
    <p:embeddedFont>
      <p:font typeface="Patrick Hand"/>
      <p:regular r:id="rId19"/>
    </p:embeddedFont>
    <p:embeddedFont>
      <p:font typeface="Patrick Hand"/>
      <p:regular r:id="rId20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4.svg"/><Relationship Id="rId5" Type="http://schemas.openxmlformats.org/officeDocument/2006/relationships/image" Target="../media/image-2-5.png"/><Relationship Id="rId6" Type="http://schemas.openxmlformats.org/officeDocument/2006/relationships/image" Target="../media/image-2-6.svg"/><Relationship Id="rId7" Type="http://schemas.openxmlformats.org/officeDocument/2006/relationships/image" Target="../media/image-2-7.png"/><Relationship Id="rId8" Type="http://schemas.openxmlformats.org/officeDocument/2006/relationships/image" Target="../media/image-2-8.svg"/><Relationship Id="rId9" Type="http://schemas.openxmlformats.org/officeDocument/2006/relationships/slideLayout" Target="../slideLayouts/slideLayout3.xml"/><Relationship Id="rId10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svg"/><Relationship Id="rId4" Type="http://schemas.openxmlformats.org/officeDocument/2006/relationships/image" Target="../media/image-9-4.png"/><Relationship Id="rId5" Type="http://schemas.openxmlformats.org/officeDocument/2006/relationships/image" Target="../media/image-9-5.svg"/><Relationship Id="rId6" Type="http://schemas.openxmlformats.org/officeDocument/2006/relationships/image" Target="../media/image-9-6.png"/><Relationship Id="rId7" Type="http://schemas.openxmlformats.org/officeDocument/2006/relationships/image" Target="../media/image-9-7.svg"/><Relationship Id="rId8" Type="http://schemas.openxmlformats.org/officeDocument/2006/relationships/image" Target="../media/image-9-8.png"/><Relationship Id="rId9" Type="http://schemas.openxmlformats.org/officeDocument/2006/relationships/image" Target="../media/image-9-9.svg"/><Relationship Id="rId10" Type="http://schemas.openxmlformats.org/officeDocument/2006/relationships/slideLayout" Target="../slideLayouts/slideLayout10.xml"/><Relationship Id="rId11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DFDFE0"/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350437" y="3115032"/>
            <a:ext cx="7415927" cy="12342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Origen y Evolución del Universo y de la Tierra</a:t>
            </a:r>
            <a:endParaRPr lang="en-US" sz="3850" dirty="0"/>
          </a:p>
        </p:txBody>
      </p:sp>
      <p:sp>
        <p:nvSpPr>
          <p:cNvPr id="6" name="Text 2"/>
          <p:cNvSpPr/>
          <p:nvPr/>
        </p:nvSpPr>
        <p:spPr>
          <a:xfrm>
            <a:off x="6350437" y="4719518"/>
            <a:ext cx="74159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Un viaje épico desde el Big Bang hasta la vida en nuestro planeta</a:t>
            </a:r>
            <a:endParaRPr lang="en-US" sz="19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1001673"/>
            <a:ext cx="7415927" cy="12342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Reflexión Final: Nuestro Lugar en el Universo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6720721" y="2883813"/>
            <a:ext cx="7045643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Desde un punto infinitesimal hasta un cosmos en expansión, la historia del Universo y la Tierra es una epopeya de transformación constante</a:t>
            </a:r>
            <a:endParaRPr lang="en-US" sz="1900" dirty="0"/>
          </a:p>
        </p:txBody>
      </p:sp>
      <p:sp>
        <p:nvSpPr>
          <p:cNvPr id="5" name="Shape 2"/>
          <p:cNvSpPr/>
          <p:nvPr/>
        </p:nvSpPr>
        <p:spPr>
          <a:xfrm>
            <a:off x="6350437" y="2606159"/>
            <a:ext cx="30480" cy="1345406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6" name="Shape 3"/>
          <p:cNvSpPr/>
          <p:nvPr/>
        </p:nvSpPr>
        <p:spPr>
          <a:xfrm>
            <a:off x="6350437" y="4229219"/>
            <a:ext cx="7415927" cy="1375886"/>
          </a:xfrm>
          <a:prstGeom prst="roundRect">
            <a:avLst>
              <a:gd name="adj" fmla="val 7536"/>
            </a:avLst>
          </a:prstGeom>
          <a:solidFill>
            <a:srgbClr val="CCCCCC"/>
          </a:solidFill>
          <a:ln w="15240">
            <a:solidFill>
              <a:srgbClr val="B2B2B2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612493" y="4491276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Conexión con el pasado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6612493" y="4947999"/>
            <a:ext cx="689181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Comprender nuestro origen nos sitúa en el contexto cósmico</a:t>
            </a:r>
            <a:endParaRPr lang="en-US" sz="1900" dirty="0"/>
          </a:p>
        </p:txBody>
      </p:sp>
      <p:sp>
        <p:nvSpPr>
          <p:cNvPr id="9" name="Shape 6"/>
          <p:cNvSpPr/>
          <p:nvPr/>
        </p:nvSpPr>
        <p:spPr>
          <a:xfrm>
            <a:off x="6350437" y="5851922"/>
            <a:ext cx="7415927" cy="1375886"/>
          </a:xfrm>
          <a:prstGeom prst="roundRect">
            <a:avLst>
              <a:gd name="adj" fmla="val 7536"/>
            </a:avLst>
          </a:prstGeom>
          <a:solidFill>
            <a:srgbClr val="CCCCCC"/>
          </a:solidFill>
          <a:ln w="15240">
            <a:solidFill>
              <a:srgbClr val="B2B2B2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6612493" y="6113978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Responsabilidad futura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6612493" y="6570702"/>
            <a:ext cx="689181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Cuidar nuestro planeta para las generaciones venideras</a:t>
            </a:r>
            <a:endParaRPr lang="en-US" sz="1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DFDFE0"/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64037" y="739378"/>
            <a:ext cx="5919192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El Big Bang: El Comienzo de Todo</a:t>
            </a:r>
            <a:endParaRPr lang="en-US" sz="3850" dirty="0"/>
          </a:p>
        </p:txBody>
      </p:sp>
      <p:sp>
        <p:nvSpPr>
          <p:cNvPr id="6" name="Shape 2"/>
          <p:cNvSpPr/>
          <p:nvPr/>
        </p:nvSpPr>
        <p:spPr>
          <a:xfrm>
            <a:off x="864037" y="1726763"/>
            <a:ext cx="3584496" cy="3153370"/>
          </a:xfrm>
          <a:prstGeom prst="roundRect">
            <a:avLst>
              <a:gd name="adj" fmla="val 3288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7" name="Shape 3"/>
          <p:cNvSpPr/>
          <p:nvPr/>
        </p:nvSpPr>
        <p:spPr>
          <a:xfrm>
            <a:off x="1126093" y="1988820"/>
            <a:ext cx="740569" cy="740569"/>
          </a:xfrm>
          <a:prstGeom prst="roundRect">
            <a:avLst>
              <a:gd name="adj" fmla="val 12346028"/>
            </a:avLst>
          </a:prstGeom>
          <a:solidFill>
            <a:srgbClr val="CCCCCC"/>
          </a:solidFill>
          <a:ln/>
        </p:spPr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29690" y="2192417"/>
            <a:ext cx="333256" cy="333256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126093" y="2976205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13,800 millones de años</a:t>
            </a:r>
            <a:endParaRPr lang="en-US" sz="1900" dirty="0"/>
          </a:p>
        </p:txBody>
      </p:sp>
      <p:sp>
        <p:nvSpPr>
          <p:cNvPr id="10" name="Text 5"/>
          <p:cNvSpPr/>
          <p:nvPr/>
        </p:nvSpPr>
        <p:spPr>
          <a:xfrm>
            <a:off x="1126093" y="3432929"/>
            <a:ext cx="3060383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Una burbuja infinitamente densa explotó, creando espacio, tiempo, materia y energía</a:t>
            </a:r>
            <a:endParaRPr lang="en-US" sz="1900" dirty="0"/>
          </a:p>
        </p:txBody>
      </p:sp>
      <p:sp>
        <p:nvSpPr>
          <p:cNvPr id="11" name="Shape 6"/>
          <p:cNvSpPr/>
          <p:nvPr/>
        </p:nvSpPr>
        <p:spPr>
          <a:xfrm>
            <a:off x="4695349" y="1726763"/>
            <a:ext cx="3584615" cy="3153370"/>
          </a:xfrm>
          <a:prstGeom prst="roundRect">
            <a:avLst>
              <a:gd name="adj" fmla="val 3288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2" name="Shape 7"/>
          <p:cNvSpPr/>
          <p:nvPr/>
        </p:nvSpPr>
        <p:spPr>
          <a:xfrm>
            <a:off x="4957405" y="1988820"/>
            <a:ext cx="740569" cy="740569"/>
          </a:xfrm>
          <a:prstGeom prst="roundRect">
            <a:avLst>
              <a:gd name="adj" fmla="val 12346028"/>
            </a:avLst>
          </a:prstGeom>
          <a:solidFill>
            <a:srgbClr val="CCCCCC"/>
          </a:solidFill>
          <a:ln/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61002" y="2192417"/>
            <a:ext cx="333256" cy="333256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4957405" y="2976205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Expansión instantánea</a:t>
            </a:r>
            <a:endParaRPr lang="en-US" sz="1900" dirty="0"/>
          </a:p>
        </p:txBody>
      </p:sp>
      <p:sp>
        <p:nvSpPr>
          <p:cNvPr id="15" name="Text 9"/>
          <p:cNvSpPr/>
          <p:nvPr/>
        </p:nvSpPr>
        <p:spPr>
          <a:xfrm>
            <a:off x="4957405" y="3432929"/>
            <a:ext cx="3060502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El universo se expandió rápidamente en menos de un segundo</a:t>
            </a:r>
            <a:endParaRPr lang="en-US" sz="1900" dirty="0"/>
          </a:p>
        </p:txBody>
      </p:sp>
      <p:sp>
        <p:nvSpPr>
          <p:cNvPr id="16" name="Shape 10"/>
          <p:cNvSpPr/>
          <p:nvPr/>
        </p:nvSpPr>
        <p:spPr>
          <a:xfrm>
            <a:off x="864037" y="5126950"/>
            <a:ext cx="7415927" cy="2363272"/>
          </a:xfrm>
          <a:prstGeom prst="roundRect">
            <a:avLst>
              <a:gd name="adj" fmla="val 4388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7" name="Shape 11"/>
          <p:cNvSpPr/>
          <p:nvPr/>
        </p:nvSpPr>
        <p:spPr>
          <a:xfrm>
            <a:off x="1126093" y="5389007"/>
            <a:ext cx="740569" cy="740569"/>
          </a:xfrm>
          <a:prstGeom prst="roundRect">
            <a:avLst>
              <a:gd name="adj" fmla="val 12346028"/>
            </a:avLst>
          </a:prstGeom>
          <a:solidFill>
            <a:srgbClr val="CCCCCC"/>
          </a:solidFill>
          <a:ln/>
        </p:spPr>
      </p:sp>
      <p:pic>
        <p:nvPicPr>
          <p:cNvPr id="18" name="Image 4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29690" y="5592604"/>
            <a:ext cx="333256" cy="333256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1126093" y="6376392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Partículas subatómicas</a:t>
            </a:r>
            <a:endParaRPr lang="en-US" sz="1900" dirty="0"/>
          </a:p>
        </p:txBody>
      </p:sp>
      <p:sp>
        <p:nvSpPr>
          <p:cNvPr id="20" name="Text 13"/>
          <p:cNvSpPr/>
          <p:nvPr/>
        </p:nvSpPr>
        <p:spPr>
          <a:xfrm>
            <a:off x="1126093" y="6833116"/>
            <a:ext cx="689181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Se formaron las primeras partículas fundamentales</a:t>
            </a:r>
            <a:endParaRPr lang="en-US" sz="1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48916" y="644247"/>
            <a:ext cx="8277701" cy="5857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00"/>
              </a:lnSpc>
              <a:buNone/>
            </a:pPr>
            <a:r>
              <a:rPr lang="en-US" sz="36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Formación de las Primeras Estructuras Cósmicas</a:t>
            </a:r>
            <a:endParaRPr lang="en-US" sz="3650" dirty="0"/>
          </a:p>
        </p:txBody>
      </p:sp>
      <p:sp>
        <p:nvSpPr>
          <p:cNvPr id="3" name="Text 1"/>
          <p:cNvSpPr/>
          <p:nvPr/>
        </p:nvSpPr>
        <p:spPr>
          <a:xfrm>
            <a:off x="848916" y="3602950"/>
            <a:ext cx="2342793" cy="292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3 minutos después</a:t>
            </a:r>
            <a:endParaRPr lang="en-US" sz="1800" dirty="0"/>
          </a:p>
        </p:txBody>
      </p:sp>
      <p:sp>
        <p:nvSpPr>
          <p:cNvPr id="4" name="Text 2"/>
          <p:cNvSpPr/>
          <p:nvPr/>
        </p:nvSpPr>
        <p:spPr>
          <a:xfrm>
            <a:off x="848916" y="4118134"/>
            <a:ext cx="8206145" cy="365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Protones y neutrones se fusionaron formando núcleos de helio y elementos ligeros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848916" y="4705707"/>
            <a:ext cx="2342793" cy="292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300,000 años después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848916" y="5220891"/>
            <a:ext cx="8206145" cy="365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Electrones se unieron a núcleos, creando los primeros átomos y materia visible</a:t>
            </a:r>
            <a:endParaRPr lang="en-US" sz="180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34180" y="1813560"/>
            <a:ext cx="4154924" cy="553985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1399222"/>
            <a:ext cx="6127552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Nacimiento de Estrellas y Galaxias</a:t>
            </a:r>
            <a:endParaRPr lang="en-US" sz="38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37" y="2386608"/>
            <a:ext cx="1234440" cy="148125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345293" y="2633424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Agrupación gravitacional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2345293" y="3090148"/>
            <a:ext cx="593467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La materia se concentró por gravedad</a:t>
            </a:r>
            <a:endParaRPr lang="en-US" sz="19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37" y="3867864"/>
            <a:ext cx="1234440" cy="148125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345293" y="4114681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Primeras estrellas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2345293" y="4571405"/>
            <a:ext cx="593467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Grandes sistemas de estrellas, gas y polvo</a:t>
            </a:r>
            <a:endParaRPr lang="en-US" sz="19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037" y="5349121"/>
            <a:ext cx="1234440" cy="148125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345293" y="5595938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Expansión continua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2345293" y="6052661"/>
            <a:ext cx="593467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Galaxias alejándose constantemente</a:t>
            </a:r>
            <a:endParaRPr lang="en-US" sz="1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1722477"/>
            <a:ext cx="7038975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Formación del Sistema Solar y la Tierra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628090" y="2709863"/>
            <a:ext cx="30480" cy="3797141"/>
          </a:xfrm>
          <a:prstGeom prst="roundRect">
            <a:avLst>
              <a:gd name="adj" fmla="val 340200"/>
            </a:avLst>
          </a:prstGeom>
          <a:solidFill>
            <a:srgbClr val="CCCCCC"/>
          </a:solidFill>
          <a:ln/>
        </p:spPr>
      </p:sp>
      <p:sp>
        <p:nvSpPr>
          <p:cNvPr id="5" name="Shape 2"/>
          <p:cNvSpPr/>
          <p:nvPr/>
        </p:nvSpPr>
        <p:spPr>
          <a:xfrm>
            <a:off x="6875324" y="2972276"/>
            <a:ext cx="740569" cy="30480"/>
          </a:xfrm>
          <a:prstGeom prst="roundRect">
            <a:avLst>
              <a:gd name="adj" fmla="val 340200"/>
            </a:avLst>
          </a:prstGeom>
          <a:solidFill>
            <a:srgbClr val="CCCCCC"/>
          </a:solidFill>
          <a:ln/>
        </p:spPr>
      </p:sp>
      <p:sp>
        <p:nvSpPr>
          <p:cNvPr id="6" name="Shape 3"/>
          <p:cNvSpPr/>
          <p:nvPr/>
        </p:nvSpPr>
        <p:spPr>
          <a:xfrm>
            <a:off x="6350377" y="2709863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479917" y="2802374"/>
            <a:ext cx="296228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</a:t>
            </a:r>
            <a:endParaRPr lang="en-US" sz="2300" dirty="0"/>
          </a:p>
        </p:txBody>
      </p:sp>
      <p:sp>
        <p:nvSpPr>
          <p:cNvPr id="8" name="Text 5"/>
          <p:cNvSpPr/>
          <p:nvPr/>
        </p:nvSpPr>
        <p:spPr>
          <a:xfrm>
            <a:off x="7862530" y="2794635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4,670 millones de años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7862530" y="3251359"/>
            <a:ext cx="5903833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Nube de gas y polvo colapsó formando el Sol</a:t>
            </a: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6875324" y="4402574"/>
            <a:ext cx="740569" cy="30480"/>
          </a:xfrm>
          <a:prstGeom prst="roundRect">
            <a:avLst>
              <a:gd name="adj" fmla="val 340200"/>
            </a:avLst>
          </a:prstGeom>
          <a:solidFill>
            <a:srgbClr val="CCCCCC"/>
          </a:solidFill>
          <a:ln/>
        </p:spPr>
      </p:sp>
      <p:sp>
        <p:nvSpPr>
          <p:cNvPr id="11" name="Shape 8"/>
          <p:cNvSpPr/>
          <p:nvPr/>
        </p:nvSpPr>
        <p:spPr>
          <a:xfrm>
            <a:off x="6350377" y="4140160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479917" y="4232672"/>
            <a:ext cx="296228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2</a:t>
            </a:r>
            <a:endParaRPr lang="en-US" sz="2300" dirty="0"/>
          </a:p>
        </p:txBody>
      </p:sp>
      <p:sp>
        <p:nvSpPr>
          <p:cNvPr id="13" name="Text 10"/>
          <p:cNvSpPr/>
          <p:nvPr/>
        </p:nvSpPr>
        <p:spPr>
          <a:xfrm>
            <a:off x="7862530" y="4224933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Disco protoplanetario</a:t>
            </a:r>
            <a:endParaRPr lang="en-US" sz="1900" dirty="0"/>
          </a:p>
        </p:txBody>
      </p:sp>
      <p:sp>
        <p:nvSpPr>
          <p:cNvPr id="14" name="Text 11"/>
          <p:cNvSpPr/>
          <p:nvPr/>
        </p:nvSpPr>
        <p:spPr>
          <a:xfrm>
            <a:off x="7862530" y="4681657"/>
            <a:ext cx="5903833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Material en rotación formó sistemas planetarios</a:t>
            </a:r>
            <a:endParaRPr lang="en-US" sz="1900" dirty="0"/>
          </a:p>
        </p:txBody>
      </p:sp>
      <p:sp>
        <p:nvSpPr>
          <p:cNvPr id="15" name="Shape 12"/>
          <p:cNvSpPr/>
          <p:nvPr/>
        </p:nvSpPr>
        <p:spPr>
          <a:xfrm>
            <a:off x="6875324" y="5832872"/>
            <a:ext cx="740569" cy="30480"/>
          </a:xfrm>
          <a:prstGeom prst="roundRect">
            <a:avLst>
              <a:gd name="adj" fmla="val 340200"/>
            </a:avLst>
          </a:prstGeom>
          <a:solidFill>
            <a:srgbClr val="CCCCCC"/>
          </a:solidFill>
          <a:ln/>
        </p:spPr>
      </p:sp>
      <p:sp>
        <p:nvSpPr>
          <p:cNvPr id="16" name="Shape 13"/>
          <p:cNvSpPr/>
          <p:nvPr/>
        </p:nvSpPr>
        <p:spPr>
          <a:xfrm>
            <a:off x="6350377" y="5570458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479917" y="5662970"/>
            <a:ext cx="296228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3</a:t>
            </a:r>
            <a:endParaRPr lang="en-US" sz="2300" dirty="0"/>
          </a:p>
        </p:txBody>
      </p:sp>
      <p:sp>
        <p:nvSpPr>
          <p:cNvPr id="18" name="Text 15"/>
          <p:cNvSpPr/>
          <p:nvPr/>
        </p:nvSpPr>
        <p:spPr>
          <a:xfrm>
            <a:off x="7862530" y="5655231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Protoplanetas</a:t>
            </a:r>
            <a:endParaRPr lang="en-US" sz="1900" dirty="0"/>
          </a:p>
        </p:txBody>
      </p:sp>
      <p:sp>
        <p:nvSpPr>
          <p:cNvPr id="19" name="Text 16"/>
          <p:cNvSpPr/>
          <p:nvPr/>
        </p:nvSpPr>
        <p:spPr>
          <a:xfrm>
            <a:off x="7862530" y="6111954"/>
            <a:ext cx="5903833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Planetesimales chocaron y se fusionaron</a:t>
            </a:r>
            <a:endParaRPr lang="en-US" sz="1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1923931"/>
            <a:ext cx="7415927" cy="12342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La Tierra Primitiva: Un Mundo en Ebullición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864037" y="3775234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Condiciones extremas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864037" y="4330660"/>
            <a:ext cx="340685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Bola de roca fundida con temperaturas de más de 1200 ºC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864037" y="5342930"/>
            <a:ext cx="3406854" cy="8764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Sin oxígeno libre</a:t>
            </a:r>
            <a:endParaRPr lang="en-US" sz="1900" dirty="0"/>
          </a:p>
          <a:p>
            <a:pPr algn="l" marL="342900" indent="-342900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Superficie de lava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4880729" y="3775234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Formación de la Luna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4880729" y="4330660"/>
            <a:ext cx="340685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Gran impacto generó escombros que formaron nuestro satélite</a:t>
            </a:r>
            <a:endParaRPr lang="en-US" sz="1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1381244"/>
            <a:ext cx="7415927" cy="12342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Enfriamiento y Origen de la Atmósfera y Agua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6350437" y="2985730"/>
            <a:ext cx="246817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 Light" pitchFamily="34" charset="0"/>
                <a:ea typeface="Patrick Hand Light" pitchFamily="34" charset="-122"/>
                <a:cs typeface="Patrick Hand Light" pitchFamily="34" charset="-120"/>
              </a:rPr>
              <a:t>01</a:t>
            </a:r>
            <a:endParaRPr lang="en-US" sz="1900" dirty="0"/>
          </a:p>
        </p:txBody>
      </p:sp>
      <p:sp>
        <p:nvSpPr>
          <p:cNvPr id="5" name="Shape 2"/>
          <p:cNvSpPr/>
          <p:nvPr/>
        </p:nvSpPr>
        <p:spPr>
          <a:xfrm>
            <a:off x="6350437" y="3374827"/>
            <a:ext cx="3584496" cy="30480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6" name="Text 3"/>
          <p:cNvSpPr/>
          <p:nvPr/>
        </p:nvSpPr>
        <p:spPr>
          <a:xfrm>
            <a:off x="6350437" y="3559135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Enfriamiento global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6350437" y="4015859"/>
            <a:ext cx="3584496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La Tierra se enfrió lo suficiente para condensar vapor de agua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10181749" y="2985730"/>
            <a:ext cx="246817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 Light" pitchFamily="34" charset="0"/>
                <a:ea typeface="Patrick Hand Light" pitchFamily="34" charset="-122"/>
                <a:cs typeface="Patrick Hand Light" pitchFamily="34" charset="-120"/>
              </a:rPr>
              <a:t>02</a:t>
            </a:r>
            <a:endParaRPr lang="en-US" sz="1900" dirty="0"/>
          </a:p>
        </p:txBody>
      </p:sp>
      <p:sp>
        <p:nvSpPr>
          <p:cNvPr id="9" name="Shape 6"/>
          <p:cNvSpPr/>
          <p:nvPr/>
        </p:nvSpPr>
        <p:spPr>
          <a:xfrm>
            <a:off x="10181749" y="3374827"/>
            <a:ext cx="3584615" cy="30480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10" name="Text 7"/>
          <p:cNvSpPr/>
          <p:nvPr/>
        </p:nvSpPr>
        <p:spPr>
          <a:xfrm>
            <a:off x="10181749" y="3559135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Formación de océanos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10181749" y="4015859"/>
            <a:ext cx="3584615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3,900 millones de años: vapor condensó creando mares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6350437" y="5237917"/>
            <a:ext cx="246817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 Light" pitchFamily="34" charset="0"/>
                <a:ea typeface="Patrick Hand Light" pitchFamily="34" charset="-122"/>
                <a:cs typeface="Patrick Hand Light" pitchFamily="34" charset="-120"/>
              </a:rPr>
              <a:t>03</a:t>
            </a:r>
            <a:endParaRPr lang="en-US" sz="1900" dirty="0"/>
          </a:p>
        </p:txBody>
      </p:sp>
      <p:sp>
        <p:nvSpPr>
          <p:cNvPr id="13" name="Shape 10"/>
          <p:cNvSpPr/>
          <p:nvPr/>
        </p:nvSpPr>
        <p:spPr>
          <a:xfrm>
            <a:off x="6350437" y="5627013"/>
            <a:ext cx="7415927" cy="30480"/>
          </a:xfrm>
          <a:prstGeom prst="rect">
            <a:avLst/>
          </a:prstGeom>
          <a:solidFill>
            <a:srgbClr val="CCCCCC"/>
          </a:solidFill>
          <a:ln/>
        </p:spPr>
      </p:sp>
      <p:sp>
        <p:nvSpPr>
          <p:cNvPr id="14" name="Text 11"/>
          <p:cNvSpPr/>
          <p:nvPr/>
        </p:nvSpPr>
        <p:spPr>
          <a:xfrm>
            <a:off x="6350437" y="5811322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Atmósfera primitiva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6350437" y="6268045"/>
            <a:ext cx="74159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Dióxido de carbono, nitrógeno y vapor de agua sin oxígeno</a:t>
            </a:r>
            <a:endParaRPr lang="en-US" sz="1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721281"/>
            <a:ext cx="6205538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Surgimiento de la Vida en la Tierra</a:t>
            </a:r>
            <a:endParaRPr lang="en-US" sz="38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4037" y="2326958"/>
            <a:ext cx="8175665" cy="456307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49539" y="1955483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Eón Arqueano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9649539" y="2510909"/>
            <a:ext cx="4124325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Más de 3,500 millones de años</a:t>
            </a:r>
            <a:endParaRPr lang="en-US" sz="1900" dirty="0"/>
          </a:p>
        </p:txBody>
      </p:sp>
      <p:sp>
        <p:nvSpPr>
          <p:cNvPr id="6" name="Shape 3"/>
          <p:cNvSpPr/>
          <p:nvPr/>
        </p:nvSpPr>
        <p:spPr>
          <a:xfrm>
            <a:off x="9649539" y="3183612"/>
            <a:ext cx="4124325" cy="1900118"/>
          </a:xfrm>
          <a:prstGeom prst="roundRect">
            <a:avLst>
              <a:gd name="adj" fmla="val 7700"/>
            </a:avLst>
          </a:prstGeom>
          <a:solidFill>
            <a:srgbClr val="F7F7F7"/>
          </a:solidFill>
          <a:ln w="30480">
            <a:solidFill>
              <a:srgbClr val="CCCCCC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9619059" y="3183612"/>
            <a:ext cx="121920" cy="1900118"/>
          </a:xfrm>
          <a:prstGeom prst="roundRect">
            <a:avLst>
              <a:gd name="adj" fmla="val 85050"/>
            </a:avLst>
          </a:prstGeom>
          <a:solidFill>
            <a:srgbClr val="CCCCCC"/>
          </a:solidFill>
          <a:ln/>
        </p:spPr>
      </p:sp>
      <p:sp>
        <p:nvSpPr>
          <p:cNvPr id="8" name="Text 5"/>
          <p:cNvSpPr/>
          <p:nvPr/>
        </p:nvSpPr>
        <p:spPr>
          <a:xfrm>
            <a:off x="10018276" y="3460909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Organismos unicelulares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10018276" y="4016335"/>
            <a:ext cx="3478292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Primeras formas de vida: cianobacterias</a:t>
            </a: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9649539" y="5330547"/>
            <a:ext cx="4124325" cy="1900118"/>
          </a:xfrm>
          <a:prstGeom prst="roundRect">
            <a:avLst>
              <a:gd name="adj" fmla="val 7700"/>
            </a:avLst>
          </a:prstGeom>
          <a:solidFill>
            <a:srgbClr val="F7F7F7"/>
          </a:solidFill>
          <a:ln w="30480">
            <a:solidFill>
              <a:srgbClr val="CCCCCC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9619059" y="5330547"/>
            <a:ext cx="121920" cy="1900118"/>
          </a:xfrm>
          <a:prstGeom prst="roundRect">
            <a:avLst>
              <a:gd name="adj" fmla="val 85050"/>
            </a:avLst>
          </a:prstGeom>
          <a:solidFill>
            <a:srgbClr val="CCCCCC"/>
          </a:solidFill>
          <a:ln/>
        </p:spPr>
      </p:sp>
      <p:sp>
        <p:nvSpPr>
          <p:cNvPr id="12" name="Text 9"/>
          <p:cNvSpPr/>
          <p:nvPr/>
        </p:nvSpPr>
        <p:spPr>
          <a:xfrm>
            <a:off x="10018276" y="5607844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Producción de oxígeno</a:t>
            </a:r>
            <a:endParaRPr lang="en-US" sz="1900" dirty="0"/>
          </a:p>
        </p:txBody>
      </p:sp>
      <p:sp>
        <p:nvSpPr>
          <p:cNvPr id="13" name="Text 10"/>
          <p:cNvSpPr/>
          <p:nvPr/>
        </p:nvSpPr>
        <p:spPr>
          <a:xfrm>
            <a:off x="10018276" y="6163270"/>
            <a:ext cx="3478292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Transformaron la atmósfera para vida compleja</a:t>
            </a:r>
            <a:endParaRPr lang="en-US" sz="1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8789" y="665559"/>
            <a:ext cx="5021223" cy="5634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Evolución Geológica y Biológica</a:t>
            </a:r>
            <a:endParaRPr lang="en-US" sz="3500" dirty="0"/>
          </a:p>
        </p:txBody>
      </p:sp>
      <p:sp>
        <p:nvSpPr>
          <p:cNvPr id="4" name="Shape 1"/>
          <p:cNvSpPr/>
          <p:nvPr/>
        </p:nvSpPr>
        <p:spPr>
          <a:xfrm>
            <a:off x="1014174" y="1875592"/>
            <a:ext cx="225385" cy="1014174"/>
          </a:xfrm>
          <a:prstGeom prst="roundRect">
            <a:avLst>
              <a:gd name="adj" fmla="val 42002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88789" y="1727716"/>
            <a:ext cx="676156" cy="676156"/>
          </a:xfrm>
          <a:prstGeom prst="roundRect">
            <a:avLst>
              <a:gd name="adj" fmla="val 67618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7858" y="1896785"/>
            <a:ext cx="338018" cy="33801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670685" y="1762958"/>
            <a:ext cx="2253853" cy="281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Eras de dinosaurios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1670685" y="2168009"/>
            <a:ext cx="6684526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Reptiles dominantes durante millones de años</a:t>
            </a:r>
            <a:endParaRPr lang="en-US" sz="1750" dirty="0"/>
          </a:p>
        </p:txBody>
      </p:sp>
      <p:sp>
        <p:nvSpPr>
          <p:cNvPr id="9" name="Shape 5"/>
          <p:cNvSpPr/>
          <p:nvPr/>
        </p:nvSpPr>
        <p:spPr>
          <a:xfrm>
            <a:off x="1352193" y="3433643"/>
            <a:ext cx="225385" cy="1014174"/>
          </a:xfrm>
          <a:prstGeom prst="roundRect">
            <a:avLst>
              <a:gd name="adj" fmla="val 42002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1126808" y="3285768"/>
            <a:ext cx="676156" cy="676156"/>
          </a:xfrm>
          <a:prstGeom prst="roundRect">
            <a:avLst>
              <a:gd name="adj" fmla="val 67618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95876" y="3454837"/>
            <a:ext cx="338018" cy="33801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2008703" y="3321010"/>
            <a:ext cx="2253853" cy="281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Edad de mamíferos</a:t>
            </a:r>
            <a:endParaRPr lang="en-US" sz="1750" dirty="0"/>
          </a:p>
        </p:txBody>
      </p:sp>
      <p:sp>
        <p:nvSpPr>
          <p:cNvPr id="13" name="Text 8"/>
          <p:cNvSpPr/>
          <p:nvPr/>
        </p:nvSpPr>
        <p:spPr>
          <a:xfrm>
            <a:off x="2008703" y="3726061"/>
            <a:ext cx="6346508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Diversificación después de extinciones masivas</a:t>
            </a:r>
            <a:endParaRPr lang="en-US" sz="1750" dirty="0"/>
          </a:p>
        </p:txBody>
      </p:sp>
      <p:sp>
        <p:nvSpPr>
          <p:cNvPr id="14" name="Shape 9"/>
          <p:cNvSpPr/>
          <p:nvPr/>
        </p:nvSpPr>
        <p:spPr>
          <a:xfrm>
            <a:off x="1690330" y="4991695"/>
            <a:ext cx="225385" cy="1014174"/>
          </a:xfrm>
          <a:prstGeom prst="roundRect">
            <a:avLst>
              <a:gd name="adj" fmla="val 42002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1464945" y="4843820"/>
            <a:ext cx="676156" cy="676156"/>
          </a:xfrm>
          <a:prstGeom prst="roundRect">
            <a:avLst>
              <a:gd name="adj" fmla="val 67618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34014" y="5012888"/>
            <a:ext cx="338018" cy="338018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2346841" y="4879062"/>
            <a:ext cx="2253853" cy="281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Aparición humana</a:t>
            </a:r>
            <a:endParaRPr lang="en-US" sz="1750" dirty="0"/>
          </a:p>
        </p:txBody>
      </p:sp>
      <p:sp>
        <p:nvSpPr>
          <p:cNvPr id="18" name="Text 12"/>
          <p:cNvSpPr/>
          <p:nvPr/>
        </p:nvSpPr>
        <p:spPr>
          <a:xfrm>
            <a:off x="2346841" y="5284113"/>
            <a:ext cx="6008370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300,000 años: Homo sapiens modernos</a:t>
            </a:r>
            <a:endParaRPr lang="en-US" sz="1750" dirty="0"/>
          </a:p>
        </p:txBody>
      </p:sp>
      <p:sp>
        <p:nvSpPr>
          <p:cNvPr id="19" name="Shape 13"/>
          <p:cNvSpPr/>
          <p:nvPr/>
        </p:nvSpPr>
        <p:spPr>
          <a:xfrm>
            <a:off x="2028349" y="6549747"/>
            <a:ext cx="225385" cy="1014174"/>
          </a:xfrm>
          <a:prstGeom prst="roundRect">
            <a:avLst>
              <a:gd name="adj" fmla="val 42002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sp>
        <p:nvSpPr>
          <p:cNvPr id="20" name="Shape 14"/>
          <p:cNvSpPr/>
          <p:nvPr/>
        </p:nvSpPr>
        <p:spPr>
          <a:xfrm>
            <a:off x="1802963" y="6401872"/>
            <a:ext cx="676156" cy="676156"/>
          </a:xfrm>
          <a:prstGeom prst="roundRect">
            <a:avLst>
              <a:gd name="adj" fmla="val 67618"/>
            </a:avLst>
          </a:prstGeom>
          <a:solidFill>
            <a:srgbClr val="E6E6E6"/>
          </a:solidFill>
          <a:ln w="7620">
            <a:solidFill>
              <a:srgbClr val="CCCCCC"/>
            </a:solidFill>
            <a:prstDash val="solid"/>
          </a:ln>
        </p:spPr>
      </p:sp>
      <p:pic>
        <p:nvPicPr>
          <p:cNvPr id="21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72032" y="6570940"/>
            <a:ext cx="338018" cy="338018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2684859" y="6437114"/>
            <a:ext cx="2253853" cy="281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Supercontinentes</a:t>
            </a:r>
            <a:endParaRPr lang="en-US" sz="1750" dirty="0"/>
          </a:p>
        </p:txBody>
      </p:sp>
      <p:sp>
        <p:nvSpPr>
          <p:cNvPr id="23" name="Text 16"/>
          <p:cNvSpPr/>
          <p:nvPr/>
        </p:nvSpPr>
        <p:spPr>
          <a:xfrm>
            <a:off x="2684859" y="6842165"/>
            <a:ext cx="5670352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Pangea se formó y rompió moldeando la biodiversidad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2026-03-05T16:03:24Z</dcterms:created>
  <dcterms:modified xsi:type="dcterms:W3CDTF">2026-03-05T16:03:24Z</dcterms:modified>
</cp:coreProperties>
</file>