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Unbounded"/>
      <p:regular r:id="rId17"/>
    </p:embeddedFont>
    <p:embeddedFont>
      <p:font typeface="Unbounded"/>
      <p:regular r:id="rId18"/>
    </p:embeddedFont>
    <p:embeddedFont>
      <p:font typeface="Open Sans"/>
      <p:regular r:id="rId19"/>
    </p:embeddedFont>
    <p:embeddedFont>
      <p:font typeface="Open Sans"/>
      <p:regular r:id="rId20"/>
    </p:embeddedFont>
    <p:embeddedFont>
      <p:font typeface="Open Sans"/>
      <p:regular r:id="rId21"/>
    </p:embeddedFont>
    <p:embeddedFont>
      <p:font typeface="Open Sans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svg"/><Relationship Id="rId4" Type="http://schemas.openxmlformats.org/officeDocument/2006/relationships/image" Target="../media/image-10-4.png"/><Relationship Id="rId5" Type="http://schemas.openxmlformats.org/officeDocument/2006/relationships/image" Target="../media/image-10-5.svg"/><Relationship Id="rId6" Type="http://schemas.openxmlformats.org/officeDocument/2006/relationships/image" Target="../media/image-10-6.png"/><Relationship Id="rId7" Type="http://schemas.openxmlformats.org/officeDocument/2006/relationships/image" Target="../media/image-10-7.svg"/><Relationship Id="rId8" Type="http://schemas.openxmlformats.org/officeDocument/2006/relationships/slideLayout" Target="../slideLayouts/slideLayout11.xml"/><Relationship Id="rId9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svg"/><Relationship Id="rId4" Type="http://schemas.openxmlformats.org/officeDocument/2006/relationships/image" Target="../media/image-2-4.png"/><Relationship Id="rId5" Type="http://schemas.openxmlformats.org/officeDocument/2006/relationships/image" Target="../media/image-2-5.svg"/><Relationship Id="rId6" Type="http://schemas.openxmlformats.org/officeDocument/2006/relationships/image" Target="../media/image-2-6.png"/><Relationship Id="rId7" Type="http://schemas.openxmlformats.org/officeDocument/2006/relationships/image" Target="../media/image-2-7.svg"/><Relationship Id="rId8" Type="http://schemas.openxmlformats.org/officeDocument/2006/relationships/slideLayout" Target="../slideLayouts/slideLayout3.xml"/><Relationship Id="rId9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sv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image" Target="../media/image-4-6.svg"/><Relationship Id="rId7" Type="http://schemas.openxmlformats.org/officeDocument/2006/relationships/image" Target="../media/image-4-7.png"/><Relationship Id="rId8" Type="http://schemas.openxmlformats.org/officeDocument/2006/relationships/image" Target="../media/image-4-8.png"/><Relationship Id="rId9" Type="http://schemas.openxmlformats.org/officeDocument/2006/relationships/image" Target="../media/image-4-9.svg"/><Relationship Id="rId10" Type="http://schemas.openxmlformats.org/officeDocument/2006/relationships/image" Target="../media/image-4-10.png"/><Relationship Id="rId11" Type="http://schemas.openxmlformats.org/officeDocument/2006/relationships/image" Target="../media/image-4-11.png"/><Relationship Id="rId12" Type="http://schemas.openxmlformats.org/officeDocument/2006/relationships/image" Target="../media/image-4-12.svg"/><Relationship Id="rId13" Type="http://schemas.openxmlformats.org/officeDocument/2006/relationships/slideLayout" Target="../slideLayouts/slideLayout5.xml"/><Relationship Id="rId1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slideLayout" Target="../slideLayouts/slideLayout6.xml"/><Relationship Id="rId7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svg"/><Relationship Id="rId4" Type="http://schemas.openxmlformats.org/officeDocument/2006/relationships/image" Target="../media/image-7-4.png"/><Relationship Id="rId5" Type="http://schemas.openxmlformats.org/officeDocument/2006/relationships/image" Target="../media/image-7-5.svg"/><Relationship Id="rId6" Type="http://schemas.openxmlformats.org/officeDocument/2006/relationships/slideLayout" Target="../slideLayouts/slideLayout8.xml"/><Relationship Id="rId7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slideLayout" Target="../slideLayouts/slideLayout10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051572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Respiración Celular: La Fábrica de Energía de la Vida</a:t>
            </a:r>
            <a:endParaRPr lang="en-US" sz="44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5685" y="971907"/>
            <a:ext cx="7712631" cy="1278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Conclusión: La Energía que Mueve la Vida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715685" y="2526387"/>
            <a:ext cx="3764161" cy="2584371"/>
          </a:xfrm>
          <a:prstGeom prst="roundRect">
            <a:avLst>
              <a:gd name="adj" fmla="val 3323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927735" y="2738437"/>
            <a:ext cx="613410" cy="613410"/>
          </a:xfrm>
          <a:prstGeom prst="roundRect">
            <a:avLst>
              <a:gd name="adj" fmla="val 14905342"/>
            </a:avLst>
          </a:prstGeom>
          <a:solidFill>
            <a:srgbClr val="26A688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6447" y="2907149"/>
            <a:ext cx="275987" cy="27598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27735" y="3536156"/>
            <a:ext cx="2813447" cy="319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Proceso Elegante</a:t>
            </a:r>
            <a:endParaRPr lang="en-US" sz="2000" dirty="0"/>
          </a:p>
        </p:txBody>
      </p:sp>
      <p:sp>
        <p:nvSpPr>
          <p:cNvPr id="8" name="Text 4"/>
          <p:cNvSpPr/>
          <p:nvPr/>
        </p:nvSpPr>
        <p:spPr>
          <a:xfrm>
            <a:off x="927735" y="3966091"/>
            <a:ext cx="3340060" cy="621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Un proceso complejo pero eficientemente organizado</a:t>
            </a:r>
            <a:endParaRPr lang="en-US" sz="1600" dirty="0"/>
          </a:p>
        </p:txBody>
      </p:sp>
      <p:sp>
        <p:nvSpPr>
          <p:cNvPr id="9" name="Shape 5"/>
          <p:cNvSpPr/>
          <p:nvPr/>
        </p:nvSpPr>
        <p:spPr>
          <a:xfrm>
            <a:off x="4664154" y="2526387"/>
            <a:ext cx="3764161" cy="2584371"/>
          </a:xfrm>
          <a:prstGeom prst="roundRect">
            <a:avLst>
              <a:gd name="adj" fmla="val 3323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4876205" y="2738437"/>
            <a:ext cx="613410" cy="613410"/>
          </a:xfrm>
          <a:prstGeom prst="roundRect">
            <a:avLst>
              <a:gd name="adj" fmla="val 14905342"/>
            </a:avLst>
          </a:prstGeom>
          <a:solidFill>
            <a:srgbClr val="26A688"/>
          </a:solidFill>
          <a:ln/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44916" y="2907149"/>
            <a:ext cx="275987" cy="275987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4876205" y="3536156"/>
            <a:ext cx="2638425" cy="319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Base Energética</a:t>
            </a:r>
            <a:endParaRPr lang="en-US" sz="2000" dirty="0"/>
          </a:p>
        </p:txBody>
      </p:sp>
      <p:sp>
        <p:nvSpPr>
          <p:cNvPr id="13" name="Text 8"/>
          <p:cNvSpPr/>
          <p:nvPr/>
        </p:nvSpPr>
        <p:spPr>
          <a:xfrm>
            <a:off x="4876205" y="3966091"/>
            <a:ext cx="3340060" cy="9326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 fuente de energía para la mayoría de los seres vivos en la Tierra</a:t>
            </a:r>
            <a:endParaRPr lang="en-US" sz="1600" dirty="0"/>
          </a:p>
        </p:txBody>
      </p:sp>
      <p:sp>
        <p:nvSpPr>
          <p:cNvPr id="14" name="Shape 9"/>
          <p:cNvSpPr/>
          <p:nvPr/>
        </p:nvSpPr>
        <p:spPr>
          <a:xfrm>
            <a:off x="715685" y="5295067"/>
            <a:ext cx="7712631" cy="1962626"/>
          </a:xfrm>
          <a:prstGeom prst="roundRect">
            <a:avLst>
              <a:gd name="adj" fmla="val 4376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927735" y="5507117"/>
            <a:ext cx="613410" cy="613410"/>
          </a:xfrm>
          <a:prstGeom prst="roundRect">
            <a:avLst>
              <a:gd name="adj" fmla="val 14905342"/>
            </a:avLst>
          </a:prstGeom>
          <a:solidFill>
            <a:srgbClr val="26A688"/>
          </a:solidFill>
          <a:ln/>
        </p:spPr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6447" y="5675828"/>
            <a:ext cx="275987" cy="275987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927735" y="6304836"/>
            <a:ext cx="3058954" cy="319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Maquinaria Celular</a:t>
            </a:r>
            <a:endParaRPr lang="en-US" sz="2000" dirty="0"/>
          </a:p>
        </p:txBody>
      </p:sp>
      <p:sp>
        <p:nvSpPr>
          <p:cNvPr id="18" name="Text 12"/>
          <p:cNvSpPr/>
          <p:nvPr/>
        </p:nvSpPr>
        <p:spPr>
          <a:xfrm>
            <a:off x="927735" y="6734770"/>
            <a:ext cx="7288530" cy="3108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Comprenderla nos ayuda a apreciar la vida a nivel celular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8062" y="969050"/>
            <a:ext cx="7767876" cy="1228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¿Qué es la Respiración Celular?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88062" y="2453283"/>
            <a:ext cx="3798689" cy="2765465"/>
          </a:xfrm>
          <a:prstGeom prst="roundRect">
            <a:avLst>
              <a:gd name="adj" fmla="val 2986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892254" y="2657475"/>
            <a:ext cx="589717" cy="589717"/>
          </a:xfrm>
          <a:prstGeom prst="roundRect">
            <a:avLst>
              <a:gd name="adj" fmla="val 15504192"/>
            </a:avLst>
          </a:prstGeom>
          <a:solidFill>
            <a:srgbClr val="26A688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418" y="2819519"/>
            <a:ext cx="265390" cy="26539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92254" y="3417570"/>
            <a:ext cx="3390305" cy="6143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Proceso Fundamental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892254" y="4134088"/>
            <a:ext cx="3390305" cy="8804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Las células obtienen energía de los alimentos transformando energía química en ATP</a:t>
            </a:r>
            <a:endParaRPr lang="en-US" sz="1500" dirty="0"/>
          </a:p>
        </p:txBody>
      </p:sp>
      <p:sp>
        <p:nvSpPr>
          <p:cNvPr id="9" name="Shape 5"/>
          <p:cNvSpPr/>
          <p:nvPr/>
        </p:nvSpPr>
        <p:spPr>
          <a:xfrm>
            <a:off x="4657130" y="2453283"/>
            <a:ext cx="3798808" cy="2765465"/>
          </a:xfrm>
          <a:prstGeom prst="roundRect">
            <a:avLst>
              <a:gd name="adj" fmla="val 2986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4861322" y="2657475"/>
            <a:ext cx="589717" cy="589717"/>
          </a:xfrm>
          <a:prstGeom prst="roundRect">
            <a:avLst>
              <a:gd name="adj" fmla="val 15504192"/>
            </a:avLst>
          </a:prstGeom>
          <a:solidFill>
            <a:srgbClr val="26A688"/>
          </a:solidFill>
          <a:ln/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23485" y="2819519"/>
            <a:ext cx="265390" cy="26539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4861322" y="3417570"/>
            <a:ext cx="3390424" cy="6143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La Moneda Energética</a:t>
            </a:r>
            <a:endParaRPr lang="en-US" sz="1900" dirty="0"/>
          </a:p>
        </p:txBody>
      </p:sp>
      <p:sp>
        <p:nvSpPr>
          <p:cNvPr id="13" name="Text 8"/>
          <p:cNvSpPr/>
          <p:nvPr/>
        </p:nvSpPr>
        <p:spPr>
          <a:xfrm>
            <a:off x="4861322" y="4134088"/>
            <a:ext cx="3390424" cy="8804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El ATP es la molécula universal que almacena y transporta energía celular</a:t>
            </a:r>
            <a:endParaRPr lang="en-US" sz="1500" dirty="0"/>
          </a:p>
        </p:txBody>
      </p:sp>
      <p:sp>
        <p:nvSpPr>
          <p:cNvPr id="14" name="Shape 9"/>
          <p:cNvSpPr/>
          <p:nvPr/>
        </p:nvSpPr>
        <p:spPr>
          <a:xfrm>
            <a:off x="688062" y="5389126"/>
            <a:ext cx="7767876" cy="1871305"/>
          </a:xfrm>
          <a:prstGeom prst="roundRect">
            <a:avLst>
              <a:gd name="adj" fmla="val 4413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892254" y="5593318"/>
            <a:ext cx="589717" cy="589717"/>
          </a:xfrm>
          <a:prstGeom prst="roundRect">
            <a:avLst>
              <a:gd name="adj" fmla="val 15504192"/>
            </a:avLst>
          </a:prstGeom>
          <a:solidFill>
            <a:srgbClr val="26A688"/>
          </a:solidFill>
          <a:ln/>
        </p:spPr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4418" y="5755362"/>
            <a:ext cx="265390" cy="26539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892254" y="6353413"/>
            <a:ext cx="2457569" cy="307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Universal</a:t>
            </a:r>
            <a:endParaRPr lang="en-US" sz="1900" dirty="0"/>
          </a:p>
        </p:txBody>
      </p:sp>
      <p:sp>
        <p:nvSpPr>
          <p:cNvPr id="18" name="Text 12"/>
          <p:cNvSpPr/>
          <p:nvPr/>
        </p:nvSpPr>
        <p:spPr>
          <a:xfrm>
            <a:off x="892254" y="6762750"/>
            <a:ext cx="7359491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Ocurre en todas las células, desde bacterias hasta organismos complejos</a:t>
            </a:r>
            <a:endParaRPr lang="en-US" sz="1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2711" y="847011"/>
            <a:ext cx="11569303" cy="654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50"/>
              </a:lnSpc>
              <a:buNone/>
            </a:pPr>
            <a:r>
              <a:rPr lang="en-US" sz="41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La Glucólisis: El Primer Paso Crucial</a:t>
            </a:r>
            <a:endParaRPr lang="en-US" sz="4100" dirty="0"/>
          </a:p>
        </p:txBody>
      </p:sp>
      <p:sp>
        <p:nvSpPr>
          <p:cNvPr id="3" name="Text 1"/>
          <p:cNvSpPr/>
          <p:nvPr/>
        </p:nvSpPr>
        <p:spPr>
          <a:xfrm>
            <a:off x="732711" y="2008465"/>
            <a:ext cx="209312" cy="261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333F70"/>
                </a:solidFill>
                <a:latin typeface="Unbounded Light" pitchFamily="34" charset="0"/>
                <a:ea typeface="Unbounded Light" pitchFamily="34" charset="-122"/>
                <a:cs typeface="Unbounded Light" pitchFamily="34" charset="-120"/>
              </a:rPr>
              <a:t>01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732711" y="2341364"/>
            <a:ext cx="4275653" cy="22860"/>
          </a:xfrm>
          <a:prstGeom prst="rect">
            <a:avLst/>
          </a:prstGeom>
          <a:solidFill>
            <a:srgbClr val="26A688"/>
          </a:solidFill>
          <a:ln/>
        </p:spPr>
      </p:sp>
      <p:sp>
        <p:nvSpPr>
          <p:cNvPr id="5" name="Text 3"/>
          <p:cNvSpPr/>
          <p:nvPr/>
        </p:nvSpPr>
        <p:spPr>
          <a:xfrm>
            <a:off x="732711" y="2491740"/>
            <a:ext cx="2617232" cy="327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Localización</a:t>
            </a:r>
            <a:endParaRPr lang="en-US" sz="2050" dirty="0"/>
          </a:p>
        </p:txBody>
      </p:sp>
      <p:sp>
        <p:nvSpPr>
          <p:cNvPr id="6" name="Text 4"/>
          <p:cNvSpPr/>
          <p:nvPr/>
        </p:nvSpPr>
        <p:spPr>
          <a:xfrm>
            <a:off x="732711" y="3012043"/>
            <a:ext cx="4275653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Ocurre en el citoplasma celular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732711" y="3684389"/>
            <a:ext cx="209312" cy="261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333F70"/>
                </a:solidFill>
                <a:latin typeface="Unbounded Light" pitchFamily="34" charset="0"/>
                <a:ea typeface="Unbounded Light" pitchFamily="34" charset="-122"/>
                <a:cs typeface="Unbounded Light" pitchFamily="34" charset="-120"/>
              </a:rPr>
              <a:t>02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732711" y="4017288"/>
            <a:ext cx="4275653" cy="22860"/>
          </a:xfrm>
          <a:prstGeom prst="rect">
            <a:avLst/>
          </a:prstGeom>
          <a:solidFill>
            <a:srgbClr val="26A688"/>
          </a:solidFill>
          <a:ln/>
        </p:spPr>
      </p:sp>
      <p:sp>
        <p:nvSpPr>
          <p:cNvPr id="9" name="Text 7"/>
          <p:cNvSpPr/>
          <p:nvPr/>
        </p:nvSpPr>
        <p:spPr>
          <a:xfrm>
            <a:off x="732711" y="4167664"/>
            <a:ext cx="3013234" cy="327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División Molecular</a:t>
            </a:r>
            <a:endParaRPr lang="en-US" sz="2050" dirty="0"/>
          </a:p>
        </p:txBody>
      </p:sp>
      <p:sp>
        <p:nvSpPr>
          <p:cNvPr id="10" name="Text 8"/>
          <p:cNvSpPr/>
          <p:nvPr/>
        </p:nvSpPr>
        <p:spPr>
          <a:xfrm>
            <a:off x="732711" y="4687967"/>
            <a:ext cx="4275653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Glucosa (6C) se rompe en dos piruvato (3C)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732711" y="5360313"/>
            <a:ext cx="209312" cy="261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333F70"/>
                </a:solidFill>
                <a:latin typeface="Unbounded Light" pitchFamily="34" charset="0"/>
                <a:ea typeface="Unbounded Light" pitchFamily="34" charset="-122"/>
                <a:cs typeface="Unbounded Light" pitchFamily="34" charset="-120"/>
              </a:rPr>
              <a:t>03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732711" y="5693212"/>
            <a:ext cx="4275653" cy="22860"/>
          </a:xfrm>
          <a:prstGeom prst="rect">
            <a:avLst/>
          </a:prstGeom>
          <a:solidFill>
            <a:srgbClr val="26A688"/>
          </a:solidFill>
          <a:ln/>
        </p:spPr>
      </p:sp>
      <p:sp>
        <p:nvSpPr>
          <p:cNvPr id="13" name="Text 11"/>
          <p:cNvSpPr/>
          <p:nvPr/>
        </p:nvSpPr>
        <p:spPr>
          <a:xfrm>
            <a:off x="732711" y="5843588"/>
            <a:ext cx="2898338" cy="327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Producción Inicial</a:t>
            </a:r>
            <a:endParaRPr lang="en-US" sz="2050" dirty="0"/>
          </a:p>
        </p:txBody>
      </p:sp>
      <p:sp>
        <p:nvSpPr>
          <p:cNvPr id="14" name="Text 12"/>
          <p:cNvSpPr/>
          <p:nvPr/>
        </p:nvSpPr>
        <p:spPr>
          <a:xfrm>
            <a:off x="732711" y="6363891"/>
            <a:ext cx="4275653" cy="6443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Genera ATP y NADH (transportador de electrones)</a:t>
            </a:r>
            <a:endParaRPr lang="en-US" sz="1600" dirty="0"/>
          </a:p>
        </p:txBody>
      </p:sp>
      <p:pic>
        <p:nvPicPr>
          <p:cNvPr id="1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26762" y="2248614"/>
            <a:ext cx="8378428" cy="467629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6660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El Ciclo de Krebs: El Motor Energético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33087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Ubicación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799165"/>
            <a:ext cx="38987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Matriz mitocondrial en eucariotas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15633" y="3750707"/>
            <a:ext cx="339328" cy="33932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3127296"/>
            <a:ext cx="354330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Reacciones Cíclicas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617714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El piruvato entra en una serie de reacciones continuas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75201" y="3750707"/>
            <a:ext cx="339328" cy="33932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5798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Desecho CO2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6070283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Libera dióxido de carbono como producto de desecho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75201" y="6010275"/>
            <a:ext cx="339328" cy="339328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93790" y="5402699"/>
            <a:ext cx="389870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Generación Energética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6247448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Produce ATP, NADH y FADH2 para la siguiente etapa</a:t>
            </a:r>
            <a:endParaRPr lang="en-US" sz="175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015633" y="6010275"/>
            <a:ext cx="339328" cy="33932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45281" y="1465659"/>
            <a:ext cx="10139839" cy="9184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28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La Cadena de Transporte de Electrones: La Gran Generadora de ATP</a:t>
            </a:r>
            <a:endParaRPr lang="en-US" sz="28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45281" y="2841069"/>
            <a:ext cx="6465451" cy="3608546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6730" y="2633901"/>
            <a:ext cx="734735" cy="10057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9906595" y="2780824"/>
            <a:ext cx="2168128" cy="229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Membrana Interna</a:t>
            </a:r>
            <a:endParaRPr lang="en-US" sz="1400" dirty="0"/>
          </a:p>
        </p:txBody>
      </p:sp>
      <p:sp>
        <p:nvSpPr>
          <p:cNvPr id="6" name="Text 2"/>
          <p:cNvSpPr/>
          <p:nvPr/>
        </p:nvSpPr>
        <p:spPr>
          <a:xfrm>
            <a:off x="9906595" y="3105507"/>
            <a:ext cx="2486025" cy="3871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Los electrones viajan a través de proteínas en la membrana</a:t>
            </a:r>
            <a:endParaRPr lang="en-US" sz="11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730" y="3639622"/>
            <a:ext cx="734735" cy="100572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9906595" y="3786545"/>
            <a:ext cx="2395418" cy="229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Bombeo de Protones</a:t>
            </a:r>
            <a:endParaRPr lang="en-US" sz="1400" dirty="0"/>
          </a:p>
        </p:txBody>
      </p:sp>
      <p:sp>
        <p:nvSpPr>
          <p:cNvPr id="9" name="Text 4"/>
          <p:cNvSpPr/>
          <p:nvPr/>
        </p:nvSpPr>
        <p:spPr>
          <a:xfrm>
            <a:off x="9906595" y="4111228"/>
            <a:ext cx="2486025" cy="3871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 liberan protones (H+) al espacio intermembrana</a:t>
            </a:r>
            <a:endParaRPr lang="en-US" sz="11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6730" y="4645343"/>
            <a:ext cx="734735" cy="100572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06595" y="4792266"/>
            <a:ext cx="1836896" cy="229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Síntesis de ATP</a:t>
            </a:r>
            <a:endParaRPr lang="en-US" sz="1400" dirty="0"/>
          </a:p>
        </p:txBody>
      </p:sp>
      <p:sp>
        <p:nvSpPr>
          <p:cNvPr id="12" name="Text 6"/>
          <p:cNvSpPr/>
          <p:nvPr/>
        </p:nvSpPr>
        <p:spPr>
          <a:xfrm>
            <a:off x="9906595" y="5116949"/>
            <a:ext cx="2486025" cy="3871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El flujo de protones genera ATP a través de ATP sintasa</a:t>
            </a:r>
            <a:endParaRPr lang="en-US" sz="11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6730" y="5651063"/>
            <a:ext cx="734735" cy="1005721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9906595" y="5797987"/>
            <a:ext cx="1836896" cy="229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Aceptor Final</a:t>
            </a:r>
            <a:endParaRPr lang="en-US" sz="1400" dirty="0"/>
          </a:p>
        </p:txBody>
      </p:sp>
      <p:sp>
        <p:nvSpPr>
          <p:cNvPr id="15" name="Text 8"/>
          <p:cNvSpPr/>
          <p:nvPr/>
        </p:nvSpPr>
        <p:spPr>
          <a:xfrm>
            <a:off x="9906595" y="6122670"/>
            <a:ext cx="2486025" cy="3871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El oxígeno forma agua (H2O) como producto final</a:t>
            </a:r>
            <a:endParaRPr lang="en-US" sz="11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68390" y="1026438"/>
            <a:ext cx="7780020" cy="12180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Respiración Aeróbica vs. Anaeróbica</a:t>
            </a:r>
            <a:endParaRPr lang="en-US" sz="3800" dirty="0"/>
          </a:p>
        </p:txBody>
      </p:sp>
      <p:sp>
        <p:nvSpPr>
          <p:cNvPr id="4" name="Shape 1"/>
          <p:cNvSpPr/>
          <p:nvPr/>
        </p:nvSpPr>
        <p:spPr>
          <a:xfrm>
            <a:off x="6168390" y="2495550"/>
            <a:ext cx="22860" cy="4707493"/>
          </a:xfrm>
          <a:prstGeom prst="roundRect">
            <a:avLst>
              <a:gd name="adj" fmla="val 358062"/>
            </a:avLst>
          </a:prstGeom>
          <a:solidFill>
            <a:srgbClr val="BCDBD4"/>
          </a:solidFill>
          <a:ln/>
        </p:spPr>
      </p:sp>
      <p:sp>
        <p:nvSpPr>
          <p:cNvPr id="5" name="Shape 2"/>
          <p:cNvSpPr/>
          <p:nvPr/>
        </p:nvSpPr>
        <p:spPr>
          <a:xfrm>
            <a:off x="6191250" y="2495550"/>
            <a:ext cx="7780020" cy="2186345"/>
          </a:xfrm>
          <a:prstGeom prst="rect">
            <a:avLst/>
          </a:prstGeom>
          <a:solidFill>
            <a:srgbClr val="D6F5EE"/>
          </a:solidFill>
          <a:ln w="7620">
            <a:solidFill>
              <a:srgbClr val="26A688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386036" y="2697956"/>
            <a:ext cx="3254216" cy="304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Respiración Aeróbica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6386036" y="3102769"/>
            <a:ext cx="7382828" cy="289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5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Requiere oxígeno</a:t>
            </a: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6386036" y="3492937"/>
            <a:ext cx="7382828" cy="9865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5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Proceso más eficiente</a:t>
            </a:r>
            <a:endParaRPr lang="en-US" sz="1500" dirty="0"/>
          </a:p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5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~30-32 moléculas de ATP</a:t>
            </a:r>
            <a:endParaRPr lang="en-US" sz="1500" dirty="0"/>
          </a:p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5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Incluye: glucólisis, Krebs y cadena de transporte</a:t>
            </a:r>
            <a:endParaRPr lang="en-US" sz="1500" dirty="0"/>
          </a:p>
        </p:txBody>
      </p:sp>
      <p:sp>
        <p:nvSpPr>
          <p:cNvPr id="9" name="Shape 6"/>
          <p:cNvSpPr/>
          <p:nvPr/>
        </p:nvSpPr>
        <p:spPr>
          <a:xfrm>
            <a:off x="6191250" y="5016698"/>
            <a:ext cx="7780020" cy="2186345"/>
          </a:xfrm>
          <a:prstGeom prst="rect">
            <a:avLst/>
          </a:prstGeom>
          <a:solidFill>
            <a:srgbClr val="D6F5EE"/>
          </a:solidFill>
          <a:ln w="7620">
            <a:solidFill>
              <a:srgbClr val="192248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6386036" y="5219105"/>
            <a:ext cx="3654504" cy="304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Respiración Anaeróbica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6386036" y="5623917"/>
            <a:ext cx="7382828" cy="289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5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 requiere oxígeno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6386036" y="6014085"/>
            <a:ext cx="7382828" cy="9865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5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Menos eficiente</a:t>
            </a:r>
            <a:endParaRPr lang="en-US" sz="1500" dirty="0"/>
          </a:p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5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Solo 2 moléculas de ATP</a:t>
            </a:r>
            <a:endParaRPr lang="en-US" sz="1500" dirty="0"/>
          </a:p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5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Incluye fermentación</a:t>
            </a:r>
            <a:endParaRPr lang="en-US" sz="15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4737" y="647938"/>
            <a:ext cx="7634526" cy="20216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300"/>
              </a:lnSpc>
              <a:buNone/>
            </a:pPr>
            <a:r>
              <a:rPr lang="en-US" sz="4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Fermentación: Energía en Ausencia de Oxígeno</a:t>
            </a:r>
            <a:endParaRPr lang="en-US" sz="4200" dirty="0"/>
          </a:p>
        </p:txBody>
      </p:sp>
      <p:sp>
        <p:nvSpPr>
          <p:cNvPr id="4" name="Text 1"/>
          <p:cNvSpPr/>
          <p:nvPr/>
        </p:nvSpPr>
        <p:spPr>
          <a:xfrm>
            <a:off x="754737" y="2977039"/>
            <a:ext cx="7634526" cy="6729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Ocurre cuando no hay oxígeno disponible. Permite que la glucólisis continúe regenerando NAD+</a:t>
            </a:r>
            <a:endParaRPr lang="en-US" sz="1650" dirty="0"/>
          </a:p>
        </p:txBody>
      </p:sp>
      <p:sp>
        <p:nvSpPr>
          <p:cNvPr id="5" name="Shape 2"/>
          <p:cNvSpPr/>
          <p:nvPr/>
        </p:nvSpPr>
        <p:spPr>
          <a:xfrm>
            <a:off x="754737" y="3880604"/>
            <a:ext cx="7634526" cy="1748076"/>
          </a:xfrm>
          <a:prstGeom prst="roundRect">
            <a:avLst>
              <a:gd name="adj" fmla="val 5181"/>
            </a:avLst>
          </a:prstGeom>
          <a:solidFill>
            <a:srgbClr val="FFFFFF"/>
          </a:solidFill>
          <a:ln w="30480">
            <a:solidFill>
              <a:srgbClr val="BCDBD4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785217" y="3911084"/>
            <a:ext cx="862489" cy="1687116"/>
          </a:xfrm>
          <a:prstGeom prst="roundRect">
            <a:avLst>
              <a:gd name="adj" fmla="val 6260"/>
            </a:avLst>
          </a:prstGeom>
          <a:solidFill>
            <a:srgbClr val="D6F5EE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0965" y="4592955"/>
            <a:ext cx="323374" cy="32337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852612" y="4126706"/>
            <a:ext cx="3746897" cy="336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Fermentación Láctica</a:t>
            </a:r>
            <a:endParaRPr lang="en-US" sz="2100" dirty="0"/>
          </a:p>
        </p:txBody>
      </p:sp>
      <p:sp>
        <p:nvSpPr>
          <p:cNvPr id="9" name="Text 5"/>
          <p:cNvSpPr/>
          <p:nvPr/>
        </p:nvSpPr>
        <p:spPr>
          <a:xfrm>
            <a:off x="1852612" y="4586645"/>
            <a:ext cx="6290548" cy="3364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 músculos durante ejercicio intenso y algunas bacterias</a:t>
            </a:r>
            <a:endParaRPr lang="en-US" sz="1650" dirty="0"/>
          </a:p>
        </p:txBody>
      </p:sp>
      <p:sp>
        <p:nvSpPr>
          <p:cNvPr id="10" name="Text 6"/>
          <p:cNvSpPr/>
          <p:nvPr/>
        </p:nvSpPr>
        <p:spPr>
          <a:xfrm>
            <a:off x="1852612" y="5046107"/>
            <a:ext cx="6290548" cy="3364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Convierte piruvato en ácido láctico</a:t>
            </a:r>
            <a:endParaRPr lang="en-US" sz="1650" dirty="0"/>
          </a:p>
        </p:txBody>
      </p:sp>
      <p:sp>
        <p:nvSpPr>
          <p:cNvPr id="11" name="Shape 7"/>
          <p:cNvSpPr/>
          <p:nvPr/>
        </p:nvSpPr>
        <p:spPr>
          <a:xfrm>
            <a:off x="754737" y="5833586"/>
            <a:ext cx="7634526" cy="1748076"/>
          </a:xfrm>
          <a:prstGeom prst="roundRect">
            <a:avLst>
              <a:gd name="adj" fmla="val 5181"/>
            </a:avLst>
          </a:prstGeom>
          <a:solidFill>
            <a:srgbClr val="FFFFFF"/>
          </a:solidFill>
          <a:ln w="30480">
            <a:solidFill>
              <a:srgbClr val="BCDBD4"/>
            </a:solidFill>
            <a:prstDash val="solid"/>
          </a:ln>
        </p:spPr>
      </p:sp>
      <p:sp>
        <p:nvSpPr>
          <p:cNvPr id="12" name="Shape 8"/>
          <p:cNvSpPr/>
          <p:nvPr/>
        </p:nvSpPr>
        <p:spPr>
          <a:xfrm>
            <a:off x="785217" y="5864066"/>
            <a:ext cx="862489" cy="1687116"/>
          </a:xfrm>
          <a:prstGeom prst="roundRect">
            <a:avLst>
              <a:gd name="adj" fmla="val 6260"/>
            </a:avLst>
          </a:prstGeom>
          <a:solidFill>
            <a:srgbClr val="D6F5EE"/>
          </a:solidFill>
          <a:ln/>
        </p:spPr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0965" y="6545937"/>
            <a:ext cx="323374" cy="323374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852612" y="6079688"/>
            <a:ext cx="4219456" cy="336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Fermentación Alcohólica</a:t>
            </a:r>
            <a:endParaRPr lang="en-US" sz="2100" dirty="0"/>
          </a:p>
        </p:txBody>
      </p:sp>
      <p:sp>
        <p:nvSpPr>
          <p:cNvPr id="15" name="Text 10"/>
          <p:cNvSpPr/>
          <p:nvPr/>
        </p:nvSpPr>
        <p:spPr>
          <a:xfrm>
            <a:off x="1852612" y="6539627"/>
            <a:ext cx="6290548" cy="3364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 levaduras y algunas plantas</a:t>
            </a:r>
            <a:endParaRPr lang="en-US" sz="1650" dirty="0"/>
          </a:p>
        </p:txBody>
      </p:sp>
      <p:sp>
        <p:nvSpPr>
          <p:cNvPr id="16" name="Text 11"/>
          <p:cNvSpPr/>
          <p:nvPr/>
        </p:nvSpPr>
        <p:spPr>
          <a:xfrm>
            <a:off x="1852612" y="6999089"/>
            <a:ext cx="6290548" cy="3364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Convierte piruvato en etanol y CO2</a:t>
            </a:r>
            <a:endParaRPr lang="en-US" sz="1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86408"/>
            <a:ext cx="728793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El Papel Vital del ATP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327434"/>
            <a:ext cx="8284131" cy="462367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38943" y="2062163"/>
            <a:ext cx="4205168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Adenosín Trifosfato</a:t>
            </a:r>
            <a:endParaRPr lang="en-US" sz="2650" dirty="0"/>
          </a:p>
        </p:txBody>
      </p:sp>
      <p:sp>
        <p:nvSpPr>
          <p:cNvPr id="5" name="Text 2"/>
          <p:cNvSpPr/>
          <p:nvPr/>
        </p:nvSpPr>
        <p:spPr>
          <a:xfrm>
            <a:off x="9638943" y="3139559"/>
            <a:ext cx="420516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 molécula que almacena y transporta energía en la célula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9638943" y="4241006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26A688"/>
          </a:solidFill>
          <a:ln/>
        </p:spPr>
      </p:sp>
      <p:sp>
        <p:nvSpPr>
          <p:cNvPr id="7" name="Text 4"/>
          <p:cNvSpPr/>
          <p:nvPr/>
        </p:nvSpPr>
        <p:spPr>
          <a:xfrm>
            <a:off x="9979104" y="4120515"/>
            <a:ext cx="342399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Enlaces de Fosfato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9979104" y="4701659"/>
            <a:ext cx="38650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Cada enlace libera energía cuando se rompe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9638943" y="600158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26A688"/>
          </a:solidFill>
          <a:ln/>
        </p:spPr>
      </p:sp>
      <p:sp>
        <p:nvSpPr>
          <p:cNvPr id="10" name="Text 7"/>
          <p:cNvSpPr/>
          <p:nvPr/>
        </p:nvSpPr>
        <p:spPr>
          <a:xfrm>
            <a:off x="9979104" y="5881092"/>
            <a:ext cx="358104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Funciones Celulares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9979104" y="6462236"/>
            <a:ext cx="38650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Contracción muscular, síntesis molecular, transporte activo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0096" y="605076"/>
            <a:ext cx="11151037" cy="6875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La Respiración Celular en Acción</a:t>
            </a:r>
            <a:endParaRPr lang="en-US" sz="43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0096" y="1719501"/>
            <a:ext cx="4185523" cy="418552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70096" y="6118384"/>
            <a:ext cx="2750463" cy="343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Ejercicio</a:t>
            </a:r>
            <a:endParaRPr lang="en-US" sz="2150" dirty="0"/>
          </a:p>
        </p:txBody>
      </p:sp>
      <p:sp>
        <p:nvSpPr>
          <p:cNvPr id="5" name="Text 2"/>
          <p:cNvSpPr/>
          <p:nvPr/>
        </p:nvSpPr>
        <p:spPr>
          <a:xfrm>
            <a:off x="770096" y="6590109"/>
            <a:ext cx="4185523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Los músculos necesitan más ATP, aumentando la tasa de respiración celular</a:t>
            </a:r>
            <a:endParaRPr lang="en-US" sz="17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438" y="1719501"/>
            <a:ext cx="4185523" cy="418552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22438" y="6118384"/>
            <a:ext cx="2750463" cy="343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Digestión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5222438" y="6590109"/>
            <a:ext cx="4185523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Los nutrientes de los alimentos se descomponen para alimentar la respiración</a:t>
            </a:r>
            <a:endParaRPr lang="en-US" sz="17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4781" y="1719501"/>
            <a:ext cx="4185523" cy="418552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4781" y="6118384"/>
            <a:ext cx="2750463" cy="343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Plantas</a:t>
            </a:r>
            <a:endParaRPr lang="en-US" sz="2150" dirty="0"/>
          </a:p>
        </p:txBody>
      </p:sp>
      <p:sp>
        <p:nvSpPr>
          <p:cNvPr id="11" name="Text 6"/>
          <p:cNvSpPr/>
          <p:nvPr/>
        </p:nvSpPr>
        <p:spPr>
          <a:xfrm>
            <a:off x="9674781" y="6590109"/>
            <a:ext cx="4185523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Realizan respiración celular para obtener energía de los azúcares producidos</a:t>
            </a:r>
            <a:endParaRPr lang="en-US" sz="1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2026-03-29T18:34:39Z</dcterms:created>
  <dcterms:modified xsi:type="dcterms:W3CDTF">2026-03-29T18:34:39Z</dcterms:modified>
</cp:coreProperties>
</file>