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Bitter Medium"/>
      <p:regular r:id="rId17"/>
    </p:embeddedFont>
    <p:embeddedFont>
      <p:font typeface="Bitter Medium"/>
      <p:regular r:id="rId18"/>
    </p:embeddedFont>
    <p:embeddedFont>
      <p:font typeface="Bitter Medium"/>
      <p:regular r:id="rId19"/>
    </p:embeddedFont>
    <p:embeddedFont>
      <p:font typeface="Bitter Medium"/>
      <p:regular r:id="rId20"/>
    </p:embeddedFont>
    <p:embeddedFont>
      <p:font typeface="Open Sans"/>
      <p:regular r:id="rId21"/>
    </p:embeddedFont>
    <p:embeddedFont>
      <p:font typeface="Open Sans"/>
      <p:regular r:id="rId22"/>
    </p:embeddedFont>
    <p:embeddedFont>
      <p:font typeface="Open Sans"/>
      <p:regular r:id="rId23"/>
    </p:embeddedFont>
    <p:embeddedFont>
      <p:font typeface="Open Sans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svg"/><Relationship Id="rId4" Type="http://schemas.openxmlformats.org/officeDocument/2006/relationships/image" Target="../media/image-3-4.png"/><Relationship Id="rId5" Type="http://schemas.openxmlformats.org/officeDocument/2006/relationships/image" Target="../media/image-3-5.svg"/><Relationship Id="rId6" Type="http://schemas.openxmlformats.org/officeDocument/2006/relationships/image" Target="../media/image-3-6.png"/><Relationship Id="rId7" Type="http://schemas.openxmlformats.org/officeDocument/2006/relationships/image" Target="../media/image-3-7.svg"/><Relationship Id="rId8" Type="http://schemas.openxmlformats.org/officeDocument/2006/relationships/image" Target="../media/image-3-8.png"/><Relationship Id="rId9" Type="http://schemas.openxmlformats.org/officeDocument/2006/relationships/image" Target="../media/image-3-9.svg"/><Relationship Id="rId10" Type="http://schemas.openxmlformats.org/officeDocument/2006/relationships/image" Target="../media/image-3-10.png"/><Relationship Id="rId11" Type="http://schemas.openxmlformats.org/officeDocument/2006/relationships/image" Target="../media/image-3-11.svg"/><Relationship Id="rId12" Type="http://schemas.openxmlformats.org/officeDocument/2006/relationships/image" Target="../media/image-3-12.png"/><Relationship Id="rId13" Type="http://schemas.openxmlformats.org/officeDocument/2006/relationships/image" Target="../media/image-3-13.svg"/><Relationship Id="rId14" Type="http://schemas.openxmlformats.org/officeDocument/2006/relationships/slideLayout" Target="../slideLayouts/slideLayout4.xml"/><Relationship Id="rId15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svg"/><Relationship Id="rId3" Type="http://schemas.openxmlformats.org/officeDocument/2006/relationships/image" Target="../media/image-9-3.png"/><Relationship Id="rId4" Type="http://schemas.openxmlformats.org/officeDocument/2006/relationships/image" Target="../media/image-9-4.svg"/><Relationship Id="rId5" Type="http://schemas.openxmlformats.org/officeDocument/2006/relationships/slideLayout" Target="../slideLayouts/slideLayout10.xml"/><Relationship Id="rId6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87297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Selección Natural vs. Selección Artificial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63069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¿Quién dicta las reglas de la supervivencia? Un viaje a través de la evolución guiada y espontánea.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87297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Hacia una Co-evolución Responsable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63069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El desafío: equilibrar nuestra capacidad de edición genética con la sagrada preservación de la biodiversidad global.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227427"/>
            <a:ext cx="613814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La Revolución del Color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27636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 </a:t>
            </a:r>
            <a:pPr algn="l" indent="0" marL="0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Biston betularia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y su transformación durante la Revolución Industrial: cuando el entorno cambia, la vida se adapta.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7954" y="636508"/>
            <a:ext cx="10643235" cy="694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50"/>
              </a:lnSpc>
              <a:buNone/>
            </a:pPr>
            <a:r>
              <a:rPr lang="en-US" sz="43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Las 4 Condiciones de la Selección Natural</a:t>
            </a:r>
            <a:endParaRPr lang="en-US" sz="43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6413" y="2746415"/>
            <a:ext cx="8211503" cy="3758089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84346" y="3684709"/>
            <a:ext cx="527955" cy="52795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113971" y="5612076"/>
            <a:ext cx="1541629" cy="2969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Herencia</a:t>
            </a:r>
            <a:endParaRPr lang="en-US" sz="1850" dirty="0"/>
          </a:p>
        </p:txBody>
      </p:sp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51535" y="3685699"/>
            <a:ext cx="527955" cy="527955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5171096" y="5463588"/>
            <a:ext cx="1541630" cy="5939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Reproducción</a:t>
            </a:r>
            <a:endParaRPr lang="en-US" sz="1850" dirty="0"/>
          </a:p>
        </p:txBody>
      </p:sp>
      <p:pic>
        <p:nvPicPr>
          <p:cNvPr id="8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9219" y="3685699"/>
            <a:ext cx="527955" cy="527955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3238779" y="5612076"/>
            <a:ext cx="1541629" cy="2969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Presión</a:t>
            </a:r>
            <a:endParaRPr lang="en-US" sz="1850" dirty="0"/>
          </a:p>
        </p:txBody>
      </p:sp>
      <p:pic>
        <p:nvPicPr>
          <p:cNvPr id="10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76343" y="3685699"/>
            <a:ext cx="527955" cy="527955"/>
          </a:xfrm>
          <a:prstGeom prst="rect">
            <a:avLst/>
          </a:prstGeom>
        </p:spPr>
      </p:pic>
      <p:sp>
        <p:nvSpPr>
          <p:cNvPr id="11" name="Text 4"/>
          <p:cNvSpPr/>
          <p:nvPr/>
        </p:nvSpPr>
        <p:spPr>
          <a:xfrm>
            <a:off x="1264226" y="5612076"/>
            <a:ext cx="1541630" cy="2969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Variabilidad</a:t>
            </a:r>
            <a:endParaRPr lang="en-US" sz="1850" dirty="0"/>
          </a:p>
        </p:txBody>
      </p:sp>
      <p:sp>
        <p:nvSpPr>
          <p:cNvPr id="12" name="Shape 5"/>
          <p:cNvSpPr/>
          <p:nvPr/>
        </p:nvSpPr>
        <p:spPr>
          <a:xfrm>
            <a:off x="9636323" y="1902976"/>
            <a:ext cx="4223623" cy="2613660"/>
          </a:xfrm>
          <a:prstGeom prst="roundRect">
            <a:avLst>
              <a:gd name="adj" fmla="val 3572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13" name="Shape 6"/>
          <p:cNvSpPr/>
          <p:nvPr/>
        </p:nvSpPr>
        <p:spPr>
          <a:xfrm>
            <a:off x="9866233" y="2132886"/>
            <a:ext cx="666869" cy="666869"/>
          </a:xfrm>
          <a:prstGeom prst="roundRect">
            <a:avLst>
              <a:gd name="adj" fmla="val 13710467"/>
            </a:avLst>
          </a:prstGeom>
          <a:solidFill>
            <a:srgbClr val="D2600F"/>
          </a:solidFill>
          <a:ln/>
        </p:spPr>
      </p:sp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049589" y="2316242"/>
            <a:ext cx="300038" cy="300038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9866233" y="3017520"/>
            <a:ext cx="2778681" cy="347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Variabilidad</a:t>
            </a:r>
            <a:endParaRPr lang="en-US" sz="2150" dirty="0"/>
          </a:p>
        </p:txBody>
      </p:sp>
      <p:sp>
        <p:nvSpPr>
          <p:cNvPr id="16" name="Text 8"/>
          <p:cNvSpPr/>
          <p:nvPr/>
        </p:nvSpPr>
        <p:spPr>
          <a:xfrm>
            <a:off x="9866233" y="3582591"/>
            <a:ext cx="3763804" cy="7041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Mutaciones genéticas en la población.</a:t>
            </a:r>
            <a:endParaRPr lang="en-US" sz="1750" dirty="0"/>
          </a:p>
        </p:txBody>
      </p:sp>
      <p:sp>
        <p:nvSpPr>
          <p:cNvPr id="17" name="Shape 9"/>
          <p:cNvSpPr/>
          <p:nvPr/>
        </p:nvSpPr>
        <p:spPr>
          <a:xfrm>
            <a:off x="9636323" y="4734401"/>
            <a:ext cx="4223623" cy="2613660"/>
          </a:xfrm>
          <a:prstGeom prst="roundRect">
            <a:avLst>
              <a:gd name="adj" fmla="val 3572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18" name="Shape 10"/>
          <p:cNvSpPr/>
          <p:nvPr/>
        </p:nvSpPr>
        <p:spPr>
          <a:xfrm>
            <a:off x="9866233" y="4964311"/>
            <a:ext cx="666869" cy="666869"/>
          </a:xfrm>
          <a:prstGeom prst="roundRect">
            <a:avLst>
              <a:gd name="adj" fmla="val 13710467"/>
            </a:avLst>
          </a:prstGeom>
          <a:solidFill>
            <a:srgbClr val="D2600F"/>
          </a:solidFill>
          <a:ln/>
        </p:spPr>
      </p:sp>
      <p:pic>
        <p:nvPicPr>
          <p:cNvPr id="19" name="Image 6" descr="preencoded.png">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049589" y="5147667"/>
            <a:ext cx="300038" cy="300038"/>
          </a:xfrm>
          <a:prstGeom prst="rect">
            <a:avLst/>
          </a:prstGeom>
        </p:spPr>
      </p:pic>
      <p:sp>
        <p:nvSpPr>
          <p:cNvPr id="20" name="Text 11"/>
          <p:cNvSpPr/>
          <p:nvPr/>
        </p:nvSpPr>
        <p:spPr>
          <a:xfrm>
            <a:off x="9866233" y="5848945"/>
            <a:ext cx="2778681" cy="347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Presión</a:t>
            </a:r>
            <a:endParaRPr lang="en-US" sz="2150" dirty="0"/>
          </a:p>
        </p:txBody>
      </p:sp>
      <p:sp>
        <p:nvSpPr>
          <p:cNvPr id="21" name="Text 12"/>
          <p:cNvSpPr/>
          <p:nvPr/>
        </p:nvSpPr>
        <p:spPr>
          <a:xfrm>
            <a:off x="9866233" y="6414016"/>
            <a:ext cx="3763804" cy="7041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Factores ambientales como la contaminación.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045976"/>
            <a:ext cx="678620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Evolución en Tiempo Real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094917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Estudios en las Galápagos revelan cambios rápidos en el gen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ALX1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La evolución no siempre requiere millones de años; a veces, solo bastan tres generaciones.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18461" y="517327"/>
            <a:ext cx="6955036" cy="5703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Resistencia: Evolución Acelerada</a:t>
            </a:r>
            <a:endParaRPr lang="en-US" sz="35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8461" y="1473041"/>
            <a:ext cx="6074093" cy="6074093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461" y="1473041"/>
            <a:ext cx="6074093" cy="607409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45467" y="4246602"/>
            <a:ext cx="6074093" cy="5269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4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 presión selectiva de los antibióticos acelera la mutación bacteriana. Un desafío creciente para la salud global de 2025.</a:t>
            </a:r>
            <a:endParaRPr lang="en-US" sz="1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22742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Selección Artificial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27636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Cuando el humano toma el control. De la domesticación intuitiva de Darwin a la precisión absoluta del siglo XXI.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5566" y="1671757"/>
            <a:ext cx="7151251" cy="6388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Maíz: La Gran Transformación</a:t>
            </a:r>
            <a:endParaRPr lang="en-US" sz="40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5566" y="2794278"/>
            <a:ext cx="6347460" cy="360803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72137" y="2752725"/>
            <a:ext cx="6350318" cy="621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Un aumento del 2400% en rendimiento. 10.000 años de cría selectiva para alimentar al mundo.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045976"/>
            <a:ext cx="629852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De Lobos a Compañeros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094917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15.000 años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de cría selectiva han transformado al lobo gris en la diversidad canina actual, adaptándose a nuestras necesidades de trabajo y compañía.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681645"/>
            <a:ext cx="714672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Herramientas del Siglo XXI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93790" y="3844052"/>
            <a:ext cx="566976" cy="56697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6945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Tomate CRISPR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184934"/>
            <a:ext cx="637960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Vida útil extendida en un 30%.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56884" y="3844052"/>
            <a:ext cx="566976" cy="56697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56884" y="46945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Gene Drive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456884" y="5184934"/>
            <a:ext cx="637972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Mosquitos que frenan la malaria.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2026-03-10T19:32:39Z</dcterms:created>
  <dcterms:modified xsi:type="dcterms:W3CDTF">2026-03-10T19:32:39Z</dcterms:modified>
</cp:coreProperties>
</file>