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Host Grotesk Medium"/>
      <p:regular r:id="rId17"/>
    </p:embeddedFont>
    <p:embeddedFont>
      <p:font typeface="Host Grotesk Medium"/>
      <p:regular r:id="rId18"/>
    </p:embeddedFont>
    <p:embeddedFont>
      <p:font typeface="Host Grotesk Medium"/>
      <p:regular r:id="rId19"/>
    </p:embeddedFont>
    <p:embeddedFont>
      <p:font typeface="Host Grotesk Medium"/>
      <p:regular r:id="rId20"/>
    </p:embeddedFont>
    <p:embeddedFont>
      <p:font typeface="Roboto"/>
      <p:regular r:id="rId21"/>
    </p:embeddedFont>
    <p:embeddedFont>
      <p:font typeface="Roboto"/>
      <p:regular r:id="rId22"/>
    </p:embeddedFont>
    <p:embeddedFont>
      <p:font typeface="Roboto"/>
      <p:regular r:id="rId23"/>
    </p:embeddedFont>
    <p:embeddedFont>
      <p:font typeface="Roboto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svg"/><Relationship Id="rId5" Type="http://schemas.openxmlformats.org/officeDocument/2006/relationships/image" Target="../media/image-2-5.png"/><Relationship Id="rId6" Type="http://schemas.openxmlformats.org/officeDocument/2006/relationships/image" Target="../media/image-2-6.png"/><Relationship Id="rId7" Type="http://schemas.openxmlformats.org/officeDocument/2006/relationships/image" Target="../media/image-2-7.svg"/><Relationship Id="rId8" Type="http://schemas.openxmlformats.org/officeDocument/2006/relationships/slideLayout" Target="../slideLayouts/slideLayout3.xml"/><Relationship Id="rId9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svg"/><Relationship Id="rId3" Type="http://schemas.openxmlformats.org/officeDocument/2006/relationships/image" Target="../media/image-3-3.png"/><Relationship Id="rId4" Type="http://schemas.openxmlformats.org/officeDocument/2006/relationships/image" Target="../media/image-3-4.svg"/><Relationship Id="rId5" Type="http://schemas.openxmlformats.org/officeDocument/2006/relationships/image" Target="../media/image-3-5.png"/><Relationship Id="rId6" Type="http://schemas.openxmlformats.org/officeDocument/2006/relationships/image" Target="../media/image-3-6.svg"/><Relationship Id="rId7" Type="http://schemas.openxmlformats.org/officeDocument/2006/relationships/image" Target="../media/image-3-7.png"/><Relationship Id="rId8" Type="http://schemas.openxmlformats.org/officeDocument/2006/relationships/image" Target="../media/image-3-8.svg"/><Relationship Id="rId9" Type="http://schemas.openxmlformats.org/officeDocument/2006/relationships/slideLayout" Target="../slideLayouts/slideLayout4.xml"/><Relationship Id="rId10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sv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image" Target="../media/image-5-6.svg"/><Relationship Id="rId7" Type="http://schemas.openxmlformats.org/officeDocument/2006/relationships/image" Target="../media/image-5-7.png"/><Relationship Id="rId8" Type="http://schemas.openxmlformats.org/officeDocument/2006/relationships/image" Target="../media/image-5-8.png"/><Relationship Id="rId9" Type="http://schemas.openxmlformats.org/officeDocument/2006/relationships/image" Target="../media/image-5-9.svg"/><Relationship Id="rId10" Type="http://schemas.openxmlformats.org/officeDocument/2006/relationships/image" Target="../media/image-5-10.png"/><Relationship Id="rId11" Type="http://schemas.openxmlformats.org/officeDocument/2006/relationships/image" Target="../media/image-5-11.png"/><Relationship Id="rId12" Type="http://schemas.openxmlformats.org/officeDocument/2006/relationships/image" Target="../media/image-5-12.svg"/><Relationship Id="rId13" Type="http://schemas.openxmlformats.org/officeDocument/2006/relationships/slideLayout" Target="../slideLayouts/slideLayout6.xml"/><Relationship Id="rId1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slideLayout" Target="../slideLayouts/slideLayout10.xml"/><Relationship Id="rId6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541389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Tejidos Animales y Vegetales: La Arquitectura de la Vida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5007888"/>
            <a:ext cx="7556421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Descubre cómo las células trabajan juntas para construir organismos complejos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34457" y="1172289"/>
            <a:ext cx="7847886" cy="3471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9100"/>
              </a:lnSpc>
              <a:buNone/>
            </a:pPr>
            <a:r>
              <a:rPr lang="en-US" sz="72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¡Explora el Fascinante Mundo de los Tejidos!</a:t>
            </a:r>
            <a:endParaRPr lang="en-US" sz="7250" dirty="0"/>
          </a:p>
        </p:txBody>
      </p:sp>
      <p:sp>
        <p:nvSpPr>
          <p:cNvPr id="4" name="Shape 1"/>
          <p:cNvSpPr/>
          <p:nvPr/>
        </p:nvSpPr>
        <p:spPr>
          <a:xfrm>
            <a:off x="6134457" y="4870847"/>
            <a:ext cx="7847886" cy="1017627"/>
          </a:xfrm>
          <a:prstGeom prst="roundRect">
            <a:avLst>
              <a:gd name="adj" fmla="val 7642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327219" y="5063609"/>
            <a:ext cx="2634258" cy="2893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La Biología de los Tejidos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6327219" y="5443537"/>
            <a:ext cx="7462361" cy="252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 la base de la vida y la complejidad biológica</a:t>
            </a:r>
            <a:endParaRPr lang="en-US" sz="1450" dirty="0"/>
          </a:p>
        </p:txBody>
      </p:sp>
      <p:sp>
        <p:nvSpPr>
          <p:cNvPr id="7" name="Shape 4"/>
          <p:cNvSpPr/>
          <p:nvPr/>
        </p:nvSpPr>
        <p:spPr>
          <a:xfrm>
            <a:off x="6134457" y="6039564"/>
            <a:ext cx="7847886" cy="1017627"/>
          </a:xfrm>
          <a:prstGeom prst="roundRect">
            <a:avLst>
              <a:gd name="adj" fmla="val 7642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327219" y="6232327"/>
            <a:ext cx="2314456" cy="2893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Recursos Adicionales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6327219" y="6612255"/>
            <a:ext cx="7462361" cy="252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Explora actividades interactivas y más información</a:t>
            </a:r>
            <a:endParaRPr lang="en-US" sz="1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7015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¿Qué son los Tejidos?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319099"/>
            <a:ext cx="7556421" cy="2206704"/>
          </a:xfrm>
          <a:prstGeom prst="roundRect">
            <a:avLst>
              <a:gd name="adj" fmla="val 4317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224" y="2553533"/>
            <a:ext cx="680442" cy="680442"/>
          </a:xfrm>
          <a:prstGeom prst="rect">
            <a:avLst/>
          </a:prstGeom>
        </p:spPr>
      </p:pic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15390" y="2740581"/>
            <a:ext cx="306110" cy="306110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028224" y="3460790"/>
            <a:ext cx="286857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Células Especializadas</a:t>
            </a:r>
            <a:endParaRPr lang="en-US" sz="2200" dirty="0"/>
          </a:p>
        </p:txBody>
      </p:sp>
      <p:sp>
        <p:nvSpPr>
          <p:cNvPr id="8" name="Text 3"/>
          <p:cNvSpPr/>
          <p:nvPr/>
        </p:nvSpPr>
        <p:spPr>
          <a:xfrm>
            <a:off x="1028224" y="3951208"/>
            <a:ext cx="7087553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Grupos de células que colaboran para una función específica</a:t>
            </a:r>
            <a:endParaRPr lang="en-US" sz="1750" dirty="0"/>
          </a:p>
        </p:txBody>
      </p:sp>
      <p:sp>
        <p:nvSpPr>
          <p:cNvPr id="9" name="Shape 4"/>
          <p:cNvSpPr/>
          <p:nvPr/>
        </p:nvSpPr>
        <p:spPr>
          <a:xfrm>
            <a:off x="793790" y="4752618"/>
            <a:ext cx="7556421" cy="2206704"/>
          </a:xfrm>
          <a:prstGeom prst="roundRect">
            <a:avLst>
              <a:gd name="adj" fmla="val 4317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224" y="4987052"/>
            <a:ext cx="680442" cy="680442"/>
          </a:xfrm>
          <a:prstGeom prst="rect">
            <a:avLst/>
          </a:prstGeom>
        </p:spPr>
      </p:pic>
      <p:pic>
        <p:nvPicPr>
          <p:cNvPr id="11" name="Image 4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15390" y="5174099"/>
            <a:ext cx="306110" cy="306110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1028224" y="5894308"/>
            <a:ext cx="321861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Bloques de Construcción</a:t>
            </a:r>
            <a:endParaRPr lang="en-US" sz="2200" dirty="0"/>
          </a:p>
        </p:txBody>
      </p:sp>
      <p:sp>
        <p:nvSpPr>
          <p:cNvPr id="13" name="Text 6"/>
          <p:cNvSpPr/>
          <p:nvPr/>
        </p:nvSpPr>
        <p:spPr>
          <a:xfrm>
            <a:off x="1028224" y="6384727"/>
            <a:ext cx="7087553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Forman organismos complejos y multicelulares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85518"/>
            <a:ext cx="1102149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Tejidos Vegetales: La Base del Crecimiento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3790" y="2447925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2983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Tejido Meristemático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3788807"/>
            <a:ext cx="6379607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Células en división constante para crecimiento de raíz, tallo y hojas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6884" y="2447925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56884" y="32983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Tejido Epidérmico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456884" y="3788807"/>
            <a:ext cx="6379726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 "piel" de la planta que protege contra agua y agresores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790" y="4922758"/>
            <a:ext cx="566976" cy="5669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93790" y="57732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Tejido de Sostén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93790" y="6263640"/>
            <a:ext cx="6379607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Parenquima, colénquima y esclerénquima proporcionan estructura</a:t>
            </a:r>
            <a:endParaRPr lang="en-US" sz="17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56884" y="4922758"/>
            <a:ext cx="566976" cy="56697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56884" y="57732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Tejido de Conducción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7456884" y="6263640"/>
            <a:ext cx="6379726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Xilema y floema transportan agua, nutrientes y azúcares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3342"/>
            <a:ext cx="786288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Estructura Interna de una Hoja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327434"/>
            <a:ext cx="8284131" cy="462367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8943" y="30418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Capas de Protección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9638943" y="3622953"/>
            <a:ext cx="4205168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Tejido epidérmico en la superficie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9638943" y="41899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Tejido Fundamental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9638943" y="4771073"/>
            <a:ext cx="4205168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Parénquima para fotosíntesis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9638943" y="53380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Haces Vasculares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9638943" y="5919192"/>
            <a:ext cx="4205168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Xilema y floema distribuyendo nutrientes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73323"/>
            <a:ext cx="1124604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Tejidos Animales: La Maquinaria del Cuerpo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035731"/>
            <a:ext cx="6407944" cy="2546866"/>
          </a:xfrm>
          <a:prstGeom prst="roundRect">
            <a:avLst>
              <a:gd name="adj" fmla="val 3741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8224" y="2270165"/>
            <a:ext cx="680442" cy="680442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5390" y="2457212"/>
            <a:ext cx="306110" cy="3061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28224" y="317742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Tejido Epitelial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028224" y="3667839"/>
            <a:ext cx="5939076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Cubre piel y cavidades internas para protección y secreción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7428548" y="2035731"/>
            <a:ext cx="6408063" cy="2546866"/>
          </a:xfrm>
          <a:prstGeom prst="roundRect">
            <a:avLst>
              <a:gd name="adj" fmla="val 3741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982" y="2270165"/>
            <a:ext cx="680442" cy="680442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50148" y="2457212"/>
            <a:ext cx="306110" cy="30611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62982" y="317742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Tejido Conectivo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662982" y="3667839"/>
            <a:ext cx="5939195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Une y soporta partes del cuerpo: hueso, cartílago, sangre, grasa</a:t>
            </a:r>
            <a:endParaRPr lang="en-US" sz="1750" dirty="0"/>
          </a:p>
        </p:txBody>
      </p:sp>
      <p:sp>
        <p:nvSpPr>
          <p:cNvPr id="13" name="Shape 7"/>
          <p:cNvSpPr/>
          <p:nvPr/>
        </p:nvSpPr>
        <p:spPr>
          <a:xfrm>
            <a:off x="793790" y="4809411"/>
            <a:ext cx="6407944" cy="2546866"/>
          </a:xfrm>
          <a:prstGeom prst="roundRect">
            <a:avLst>
              <a:gd name="adj" fmla="val 3741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224" y="5043845"/>
            <a:ext cx="680442" cy="680442"/>
          </a:xfrm>
          <a:prstGeom prst="rect">
            <a:avLst/>
          </a:prstGeom>
        </p:spPr>
      </p:pic>
      <p:pic>
        <p:nvPicPr>
          <p:cNvPr id="15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15390" y="5230892"/>
            <a:ext cx="306110" cy="306110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1028224" y="59511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Tejido Muscular</a:t>
            </a:r>
            <a:endParaRPr lang="en-US" sz="2200" dirty="0"/>
          </a:p>
        </p:txBody>
      </p:sp>
      <p:sp>
        <p:nvSpPr>
          <p:cNvPr id="17" name="Text 9"/>
          <p:cNvSpPr/>
          <p:nvPr/>
        </p:nvSpPr>
        <p:spPr>
          <a:xfrm>
            <a:off x="1028224" y="6441519"/>
            <a:ext cx="5939076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Permite movimiento y contracción de órganos y locomoción</a:t>
            </a:r>
            <a:endParaRPr lang="en-US" sz="1750" dirty="0"/>
          </a:p>
        </p:txBody>
      </p:sp>
      <p:sp>
        <p:nvSpPr>
          <p:cNvPr id="18" name="Shape 10"/>
          <p:cNvSpPr/>
          <p:nvPr/>
        </p:nvSpPr>
        <p:spPr>
          <a:xfrm>
            <a:off x="7428548" y="4809411"/>
            <a:ext cx="6408063" cy="2546866"/>
          </a:xfrm>
          <a:prstGeom prst="roundRect">
            <a:avLst>
              <a:gd name="adj" fmla="val 3741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pic>
        <p:nvPicPr>
          <p:cNvPr id="19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2982" y="5043845"/>
            <a:ext cx="680442" cy="680442"/>
          </a:xfrm>
          <a:prstGeom prst="rect">
            <a:avLst/>
          </a:prstGeom>
        </p:spPr>
      </p:pic>
      <p:pic>
        <p:nvPicPr>
          <p:cNvPr id="20" name="Image 7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50148" y="5230892"/>
            <a:ext cx="306110" cy="306110"/>
          </a:xfrm>
          <a:prstGeom prst="rect">
            <a:avLst/>
          </a:prstGeom>
        </p:spPr>
      </p:pic>
      <p:sp>
        <p:nvSpPr>
          <p:cNvPr id="21" name="Text 11"/>
          <p:cNvSpPr/>
          <p:nvPr/>
        </p:nvSpPr>
        <p:spPr>
          <a:xfrm>
            <a:off x="7662982" y="59511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Tejido Nervioso</a:t>
            </a:r>
            <a:endParaRPr lang="en-US" sz="2200" dirty="0"/>
          </a:p>
        </p:txBody>
      </p:sp>
      <p:sp>
        <p:nvSpPr>
          <p:cNvPr id="22" name="Text 12"/>
          <p:cNvSpPr/>
          <p:nvPr/>
        </p:nvSpPr>
        <p:spPr>
          <a:xfrm>
            <a:off x="7662982" y="6441519"/>
            <a:ext cx="5939195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Transmite impulsos eléctricos para comunicación y coordinación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0447" y="680204"/>
            <a:ext cx="7703106" cy="12865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Cuatro Tipos de Tejidos Animales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720447" y="2246948"/>
            <a:ext cx="7703106" cy="1185505"/>
          </a:xfrm>
          <a:prstGeom prst="roundRect">
            <a:avLst>
              <a:gd name="adj" fmla="val 7293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49166" y="2475667"/>
            <a:ext cx="2573179" cy="321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Epitelial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949166" y="2909292"/>
            <a:ext cx="7245668" cy="294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Células compactas formando capas protectoras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720447" y="3619262"/>
            <a:ext cx="7703106" cy="1185505"/>
          </a:xfrm>
          <a:prstGeom prst="roundRect">
            <a:avLst>
              <a:gd name="adj" fmla="val 7293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949166" y="3847981"/>
            <a:ext cx="2573179" cy="321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Conectivo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949166" y="4281607"/>
            <a:ext cx="7245668" cy="294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Células dispersas en matriz extracelular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720447" y="4991576"/>
            <a:ext cx="7703106" cy="1185505"/>
          </a:xfrm>
          <a:prstGeom prst="roundRect">
            <a:avLst>
              <a:gd name="adj" fmla="val 7293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49166" y="5220295"/>
            <a:ext cx="2573179" cy="321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Muscular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949166" y="5653921"/>
            <a:ext cx="7245668" cy="294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Células alargadas capaces de contraerse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720447" y="6363891"/>
            <a:ext cx="7703106" cy="1185505"/>
          </a:xfrm>
          <a:prstGeom prst="roundRect">
            <a:avLst>
              <a:gd name="adj" fmla="val 7293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949166" y="6592610"/>
            <a:ext cx="2573179" cy="321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Nervioso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949166" y="7026235"/>
            <a:ext cx="7245668" cy="294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Neuronas con proyecciones para comunicación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9247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Comparando Mundos: Similitudes y Diferencias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6770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95CCDA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Similitudes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4258151"/>
            <a:ext cx="3501509" cy="14399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50"/>
              </a:lnSpc>
              <a:buSzPct val="100000"/>
              <a:buChar char="•"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Células especializadas trabajando en conjunto</a:t>
            </a:r>
            <a:endParaRPr lang="en-US" sz="1750" dirty="0"/>
          </a:p>
          <a:p>
            <a:pPr algn="l" marL="342900" indent="-342900">
              <a:lnSpc>
                <a:spcPts val="2650"/>
              </a:lnSpc>
              <a:buSzPct val="100000"/>
              <a:buChar char="•"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Estructuras organizadas para funciones específicas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4856321" y="36770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3643D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Diferencias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4856321" y="4258151"/>
            <a:ext cx="3501509" cy="21995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50"/>
              </a:lnSpc>
              <a:buSzPct val="100000"/>
              <a:buChar char="•"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Pared celular rígida en plantas, ausente en animales</a:t>
            </a:r>
            <a:endParaRPr lang="en-US" sz="1750" dirty="0"/>
          </a:p>
          <a:p>
            <a:pPr algn="l" marL="342900" indent="-342900">
              <a:lnSpc>
                <a:spcPts val="2650"/>
              </a:lnSpc>
              <a:buSzPct val="100000"/>
              <a:buChar char="•"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Crecimiento continuo vs. crecimiento limitado</a:t>
            </a:r>
            <a:endParaRPr lang="en-US" sz="1750" dirty="0"/>
          </a:p>
          <a:p>
            <a:pPr algn="l" marL="342900" indent="-342900">
              <a:lnSpc>
                <a:spcPts val="2650"/>
              </a:lnSpc>
              <a:buSzPct val="100000"/>
              <a:buChar char="•"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Fotosíntesis en plantas, alimentos en animales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26450"/>
            <a:ext cx="594764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Infografía Comparativa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288858"/>
            <a:ext cx="3700105" cy="370010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62724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Tejidos Vegetales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6762869"/>
            <a:ext cx="637960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Meristemático, epidérmico, sostén y conducción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6884" y="2288858"/>
            <a:ext cx="3700224" cy="370022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56884" y="62725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Tejidos Animales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456884" y="6762988"/>
            <a:ext cx="6379726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Epitelial, conectivo, muscular y nervioso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49003"/>
            <a:ext cx="754082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La Importancia de los Tejidos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2597944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41074" y="28247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Fundamento de Vida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641074" y="3315176"/>
            <a:ext cx="6195536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Permiten complejidad y especialización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90" y="3958828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41074" y="41856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Comprensión Médica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641074" y="4676061"/>
            <a:ext cx="6195536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Estudio de salud y enfermedad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5319713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41074" y="55465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Evolución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641074" y="6036945"/>
            <a:ext cx="6195536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Entender la vida en la Tierra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2026-03-30T22:27:42Z</dcterms:created>
  <dcterms:modified xsi:type="dcterms:W3CDTF">2026-03-30T22:27:42Z</dcterms:modified>
</cp:coreProperties>
</file>