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Libre Baskerville"/>
      <p:regular r:id="rId17"/>
    </p:embeddedFont>
    <p:embeddedFont>
      <p:font typeface="Libre Baskerville"/>
      <p:regular r:id="rId18"/>
    </p:embeddedFont>
    <p:embeddedFont>
      <p:font typeface="Libre Baskerville"/>
      <p:regular r:id="rId19"/>
    </p:embeddedFont>
    <p:embeddedFont>
      <p:font typeface="Libre Baskerville"/>
      <p:regular r:id="rId20"/>
    </p:embeddedFont>
    <p:embeddedFont>
      <p:font typeface="Open Sans"/>
      <p:regular r:id="rId21"/>
    </p:embeddedFont>
    <p:embeddedFont>
      <p:font typeface="Open Sans"/>
      <p:regular r:id="rId22"/>
    </p:embeddedFont>
    <p:embeddedFont>
      <p:font typeface="Open Sans"/>
      <p:regular r:id="rId23"/>
    </p:embeddedFont>
    <p:embeddedFont>
      <p:font typeface="Open Sans"/>
      <p:regular r:id="rId24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Relationship Id="rId23" Type="http://schemas.openxmlformats.org/officeDocument/2006/relationships/font" Target="fonts/font7.fntdata"/><Relationship Id="rId2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slideLayout" Target="../slideLayouts/slideLayout11.xml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svg"/><Relationship Id="rId4" Type="http://schemas.openxmlformats.org/officeDocument/2006/relationships/image" Target="../media/image-3-4.png"/><Relationship Id="rId5" Type="http://schemas.openxmlformats.org/officeDocument/2006/relationships/image" Target="../media/image-3-5.png"/><Relationship Id="rId6" Type="http://schemas.openxmlformats.org/officeDocument/2006/relationships/image" Target="../media/image-3-6.svg"/><Relationship Id="rId7" Type="http://schemas.openxmlformats.org/officeDocument/2006/relationships/slideLayout" Target="../slideLayouts/slideLayout4.xml"/><Relationship Id="rId8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svg"/><Relationship Id="rId3" Type="http://schemas.openxmlformats.org/officeDocument/2006/relationships/image" Target="../media/image-6-3.png"/><Relationship Id="rId4" Type="http://schemas.openxmlformats.org/officeDocument/2006/relationships/image" Target="../media/image-6-4.svg"/><Relationship Id="rId5" Type="http://schemas.openxmlformats.org/officeDocument/2006/relationships/image" Target="../media/image-6-5.png"/><Relationship Id="rId6" Type="http://schemas.openxmlformats.org/officeDocument/2006/relationships/image" Target="../media/image-6-6.svg"/><Relationship Id="rId7" Type="http://schemas.openxmlformats.org/officeDocument/2006/relationships/slideLayout" Target="../slideLayouts/slideLayout7.xml"/><Relationship Id="rId8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svg"/><Relationship Id="rId4" Type="http://schemas.openxmlformats.org/officeDocument/2006/relationships/image" Target="../media/image-7-4.png"/><Relationship Id="rId5" Type="http://schemas.openxmlformats.org/officeDocument/2006/relationships/image" Target="../media/image-7-5.svg"/><Relationship Id="rId6" Type="http://schemas.openxmlformats.org/officeDocument/2006/relationships/image" Target="../media/image-7-6.png"/><Relationship Id="rId7" Type="http://schemas.openxmlformats.org/officeDocument/2006/relationships/image" Target="../media/image-7-7.svg"/><Relationship Id="rId8" Type="http://schemas.openxmlformats.org/officeDocument/2006/relationships/image" Target="../media/image-7-8.png"/><Relationship Id="rId9" Type="http://schemas.openxmlformats.org/officeDocument/2006/relationships/image" Target="../media/image-7-9.svg"/><Relationship Id="rId10" Type="http://schemas.openxmlformats.org/officeDocument/2006/relationships/slideLayout" Target="../slideLayouts/slideLayout8.xml"/><Relationship Id="rId11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05442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 Teorías de la Evolución Biológica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81214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Una travesía de ideas que transformó nuestra visión del mundo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614970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Evolución: Presente y Programable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37268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 próxima gran teoría será co-creada por la comunidad global.</a:t>
            </a:r>
            <a:endParaRPr lang="en-US" sz="175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190" y="4990743"/>
            <a:ext cx="3598783" cy="62376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1802963"/>
            <a:ext cx="8284131" cy="462367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638943" y="2050971"/>
            <a:ext cx="4205168" cy="28348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¿Qué une a una jirafa del siglo XIX y a un genoma editado en 2025?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9638943" y="5112663"/>
            <a:ext cx="420516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 incansable búsqueda por descifrar cómo cambian los seres vivos a lo largo del tiempo.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88369"/>
            <a:ext cx="6709767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Jean‑Baptiste Lamarck (1809)</a:t>
            </a:r>
            <a:endParaRPr lang="en-US" sz="3550" dirty="0"/>
          </a:p>
        </p:txBody>
      </p:sp>
      <p:sp>
        <p:nvSpPr>
          <p:cNvPr id="3" name="Shape 1"/>
          <p:cNvSpPr/>
          <p:nvPr/>
        </p:nvSpPr>
        <p:spPr>
          <a:xfrm>
            <a:off x="793790" y="3208973"/>
            <a:ext cx="6407944" cy="2214205"/>
          </a:xfrm>
          <a:prstGeom prst="roundRect">
            <a:avLst>
              <a:gd name="adj" fmla="val 1537"/>
            </a:avLst>
          </a:prstGeom>
          <a:solidFill>
            <a:srgbClr val="EAE8F3"/>
          </a:solidFill>
          <a:ln/>
        </p:spPr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0604" y="3435787"/>
            <a:ext cx="680442" cy="680442"/>
          </a:xfrm>
          <a:prstGeom prst="rect">
            <a:avLst/>
          </a:prstGeom>
        </p:spPr>
      </p:pic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07770" y="3622834"/>
            <a:ext cx="306110" cy="30611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020604" y="434304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Uso y desuso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1020604" y="4833461"/>
            <a:ext cx="59543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Los órganos más empleados se fortalecen físicamente.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7428548" y="3208973"/>
            <a:ext cx="6408063" cy="2214205"/>
          </a:xfrm>
          <a:prstGeom prst="roundRect">
            <a:avLst>
              <a:gd name="adj" fmla="val 1537"/>
            </a:avLst>
          </a:prstGeom>
          <a:solidFill>
            <a:srgbClr val="EAE8F3"/>
          </a:solidFill>
          <a:ln/>
        </p:spPr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5362" y="3435787"/>
            <a:ext cx="680442" cy="680442"/>
          </a:xfrm>
          <a:prstGeom prst="rect">
            <a:avLst/>
          </a:prstGeom>
        </p:spPr>
      </p:pic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42528" y="3622834"/>
            <a:ext cx="306110" cy="30611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655362" y="434304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Herencia adquirida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7655362" y="4833461"/>
            <a:ext cx="59544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Modificaciones físicas se transmiten a la descendencia.</a:t>
            </a:r>
            <a:endParaRPr lang="en-US" sz="1750" dirty="0"/>
          </a:p>
        </p:txBody>
      </p:sp>
      <p:sp>
        <p:nvSpPr>
          <p:cNvPr id="13" name="Text 7"/>
          <p:cNvSpPr/>
          <p:nvPr/>
        </p:nvSpPr>
        <p:spPr>
          <a:xfrm>
            <a:off x="793790" y="5678329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Impacto histórico: Inspiró debates durante un siglo antes de ser refinada por la genética moderna.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406021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El mito que cambió la biología</a:t>
            </a:r>
            <a:endParaRPr lang="en-US" sz="44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992386"/>
            <a:ext cx="6244709" cy="6244709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0" y="992386"/>
            <a:ext cx="6244709" cy="6244709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7599521" y="2901315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Selección Natural</a:t>
            </a:r>
            <a:endParaRPr lang="en-US" sz="3550" dirty="0"/>
          </a:p>
        </p:txBody>
      </p:sp>
      <p:sp>
        <p:nvSpPr>
          <p:cNvPr id="5" name="Text 1"/>
          <p:cNvSpPr/>
          <p:nvPr/>
        </p:nvSpPr>
        <p:spPr>
          <a:xfrm>
            <a:off x="7599521" y="3695105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Darwin y Wallace (1858):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De las observaciones en el Beagle a la publicación de "El origen de las especies" (1859).</a:t>
            </a:r>
            <a:endParaRPr lang="en-US" sz="1750" dirty="0"/>
          </a:p>
        </p:txBody>
      </p:sp>
      <p:sp>
        <p:nvSpPr>
          <p:cNvPr id="6" name="Text 2"/>
          <p:cNvSpPr/>
          <p:nvPr/>
        </p:nvSpPr>
        <p:spPr>
          <a:xfrm>
            <a:off x="7599521" y="4987885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Un cambio de paradigma que sacudió la Royal Society.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89071"/>
            <a:ext cx="7464385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La Síntesis Moderna (1930‑1950)</a:t>
            </a:r>
            <a:endParaRPr lang="en-US" sz="3550" dirty="0"/>
          </a:p>
        </p:txBody>
      </p:sp>
      <p:sp>
        <p:nvSpPr>
          <p:cNvPr id="3" name="Shape 1"/>
          <p:cNvSpPr/>
          <p:nvPr/>
        </p:nvSpPr>
        <p:spPr>
          <a:xfrm>
            <a:off x="1133951" y="4016931"/>
            <a:ext cx="3856077" cy="226814"/>
          </a:xfrm>
          <a:prstGeom prst="roundRect">
            <a:avLst>
              <a:gd name="adj" fmla="val 15001"/>
            </a:avLst>
          </a:prstGeom>
          <a:solidFill>
            <a:srgbClr val="EAE8F3"/>
          </a:solidFill>
          <a:ln/>
        </p:spPr>
      </p:sp>
      <p:sp>
        <p:nvSpPr>
          <p:cNvPr id="4" name="Shape 2"/>
          <p:cNvSpPr/>
          <p:nvPr/>
        </p:nvSpPr>
        <p:spPr>
          <a:xfrm>
            <a:off x="793790" y="3790057"/>
            <a:ext cx="680442" cy="680442"/>
          </a:xfrm>
          <a:prstGeom prst="roundRect">
            <a:avLst>
              <a:gd name="adj" fmla="val 67192"/>
            </a:avLst>
          </a:prstGeom>
          <a:solidFill>
            <a:srgbClr val="EAE8F3"/>
          </a:solidFill>
          <a:ln/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63930" y="3960197"/>
            <a:ext cx="340162" cy="340162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20604" y="469737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Genética evolutiva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20604" y="5187791"/>
            <a:ext cx="374273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Dobzhansky integra genética y selección.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5557123" y="3676650"/>
            <a:ext cx="3856077" cy="226814"/>
          </a:xfrm>
          <a:prstGeom prst="roundRect">
            <a:avLst>
              <a:gd name="adj" fmla="val 15001"/>
            </a:avLst>
          </a:prstGeom>
          <a:solidFill>
            <a:srgbClr val="EAE8F3"/>
          </a:solidFill>
          <a:ln/>
        </p:spPr>
      </p:sp>
      <p:sp>
        <p:nvSpPr>
          <p:cNvPr id="9" name="Shape 6"/>
          <p:cNvSpPr/>
          <p:nvPr/>
        </p:nvSpPr>
        <p:spPr>
          <a:xfrm>
            <a:off x="5216962" y="3449776"/>
            <a:ext cx="680442" cy="680442"/>
          </a:xfrm>
          <a:prstGeom prst="roundRect">
            <a:avLst>
              <a:gd name="adj" fmla="val 67192"/>
            </a:avLst>
          </a:prstGeom>
          <a:solidFill>
            <a:srgbClr val="EAE8F3"/>
          </a:solidFill>
          <a:ln/>
        </p:spPr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87102" y="3619917"/>
            <a:ext cx="340162" cy="340162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43776" y="435709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Especiación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5443776" y="4847511"/>
            <a:ext cx="374273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Mayr define el aislamiento reproductivo.</a:t>
            </a:r>
            <a:endParaRPr lang="en-US" sz="1750" dirty="0"/>
          </a:p>
        </p:txBody>
      </p:sp>
      <p:sp>
        <p:nvSpPr>
          <p:cNvPr id="13" name="Shape 9"/>
          <p:cNvSpPr/>
          <p:nvPr/>
        </p:nvSpPr>
        <p:spPr>
          <a:xfrm>
            <a:off x="9980295" y="3336488"/>
            <a:ext cx="3856077" cy="226814"/>
          </a:xfrm>
          <a:prstGeom prst="roundRect">
            <a:avLst>
              <a:gd name="adj" fmla="val 15001"/>
            </a:avLst>
          </a:prstGeom>
          <a:solidFill>
            <a:srgbClr val="EAE8F3"/>
          </a:solidFill>
          <a:ln/>
        </p:spPr>
      </p:sp>
      <p:sp>
        <p:nvSpPr>
          <p:cNvPr id="14" name="Shape 10"/>
          <p:cNvSpPr/>
          <p:nvPr/>
        </p:nvSpPr>
        <p:spPr>
          <a:xfrm>
            <a:off x="9640133" y="3109615"/>
            <a:ext cx="680442" cy="680442"/>
          </a:xfrm>
          <a:prstGeom prst="roundRect">
            <a:avLst>
              <a:gd name="adj" fmla="val 67192"/>
            </a:avLst>
          </a:prstGeom>
          <a:solidFill>
            <a:srgbClr val="EAE8F3"/>
          </a:solidFill>
          <a:ln/>
        </p:spPr>
      </p:sp>
      <p:pic>
        <p:nvPicPr>
          <p:cNvPr id="15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10274" y="3279755"/>
            <a:ext cx="340162" cy="340162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66948" y="401693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Teoría Neutral</a:t>
            </a:r>
            <a:endParaRPr lang="en-US" sz="2200" dirty="0"/>
          </a:p>
        </p:txBody>
      </p:sp>
      <p:sp>
        <p:nvSpPr>
          <p:cNvPr id="17" name="Text 12"/>
          <p:cNvSpPr/>
          <p:nvPr/>
        </p:nvSpPr>
        <p:spPr>
          <a:xfrm>
            <a:off x="9866948" y="4507349"/>
            <a:ext cx="374273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Kimura propone que gran parte del cambio es azaroso.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42098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Nuevas Fronteras</a:t>
            </a:r>
            <a:endParaRPr lang="en-US" sz="35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704386"/>
            <a:ext cx="8284131" cy="372784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041646" y="2747200"/>
            <a:ext cx="1449718" cy="4480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750"/>
              </a:lnSpc>
              <a:buNone/>
            </a:pPr>
            <a:r>
              <a:rPr lang="en-US" sz="14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Equilibrio Puntuado</a:t>
            </a:r>
            <a:endParaRPr lang="en-US" sz="1400" dirty="0"/>
          </a:p>
        </p:txBody>
      </p:sp>
      <p:sp>
        <p:nvSpPr>
          <p:cNvPr id="5" name="Text 2"/>
          <p:cNvSpPr/>
          <p:nvPr/>
        </p:nvSpPr>
        <p:spPr>
          <a:xfrm>
            <a:off x="2041646" y="3258982"/>
            <a:ext cx="1449718" cy="3584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400"/>
              </a:lnSpc>
              <a:buNone/>
            </a:pPr>
            <a:r>
              <a:rPr lang="en-US" sz="11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Ráfagas rápidas entre estasis</a:t>
            </a:r>
            <a:endParaRPr lang="en-US" sz="11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09933" y="3874814"/>
            <a:ext cx="321109" cy="32110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3475433" y="5543085"/>
            <a:ext cx="1457684" cy="4480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750"/>
              </a:lnSpc>
              <a:buNone/>
            </a:pPr>
            <a:r>
              <a:rPr lang="en-US" sz="14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Selección Natural</a:t>
            </a:r>
            <a:endParaRPr lang="en-US" sz="1400" dirty="0"/>
          </a:p>
        </p:txBody>
      </p:sp>
      <p:sp>
        <p:nvSpPr>
          <p:cNvPr id="8" name="Text 4"/>
          <p:cNvSpPr/>
          <p:nvPr/>
        </p:nvSpPr>
        <p:spPr>
          <a:xfrm>
            <a:off x="3475433" y="6054868"/>
            <a:ext cx="1457684" cy="3584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400"/>
              </a:lnSpc>
              <a:buNone/>
            </a:pPr>
            <a:r>
              <a:rPr lang="en-US" sz="11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Adaptación entre cambios</a:t>
            </a:r>
            <a:endParaRPr lang="en-US" sz="110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43721" y="5045740"/>
            <a:ext cx="321109" cy="321109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4893289" y="2831336"/>
            <a:ext cx="1449718" cy="2240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750"/>
              </a:lnSpc>
              <a:buNone/>
            </a:pPr>
            <a:r>
              <a:rPr lang="en-US" sz="14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Genes Hox</a:t>
            </a:r>
            <a:endParaRPr lang="en-US" sz="1400" dirty="0"/>
          </a:p>
        </p:txBody>
      </p:sp>
      <p:sp>
        <p:nvSpPr>
          <p:cNvPr id="11" name="Text 6"/>
          <p:cNvSpPr/>
          <p:nvPr/>
        </p:nvSpPr>
        <p:spPr>
          <a:xfrm>
            <a:off x="4893289" y="3119089"/>
            <a:ext cx="1449718" cy="3584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400"/>
              </a:lnSpc>
              <a:buNone/>
            </a:pPr>
            <a:r>
              <a:rPr lang="en-US" sz="11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Regulan patrones corporales</a:t>
            </a:r>
            <a:endParaRPr lang="en-US" sz="110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85474" y="3842952"/>
            <a:ext cx="321108" cy="321109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6327077" y="5655100"/>
            <a:ext cx="1449718" cy="2240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750"/>
              </a:lnSpc>
              <a:buNone/>
            </a:pPr>
            <a:r>
              <a:rPr lang="en-US" sz="14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Evo-Devo</a:t>
            </a:r>
            <a:endParaRPr lang="en-US" sz="1400" dirty="0"/>
          </a:p>
        </p:txBody>
      </p:sp>
      <p:sp>
        <p:nvSpPr>
          <p:cNvPr id="14" name="Text 8"/>
          <p:cNvSpPr/>
          <p:nvPr/>
        </p:nvSpPr>
        <p:spPr>
          <a:xfrm>
            <a:off x="6327077" y="5942853"/>
            <a:ext cx="1449718" cy="3584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400"/>
              </a:lnSpc>
              <a:buNone/>
            </a:pPr>
            <a:r>
              <a:rPr lang="en-US" sz="11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Pequeños cambios, gran efecto</a:t>
            </a:r>
            <a:endParaRPr lang="en-US" sz="1100" dirty="0"/>
          </a:p>
        </p:txBody>
      </p:sp>
      <p:pic>
        <p:nvPicPr>
          <p:cNvPr id="15" name="Image 4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95364" y="5045740"/>
            <a:ext cx="321109" cy="321109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9638943" y="3661053"/>
            <a:ext cx="4205168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Pequeñas alteraciones en los genes reguladores (Hox) generan gran diversidad morfológica. Cambios no siempre graduales, a veces, ráfagas rápidas.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760351"/>
            <a:ext cx="713208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Escribiendo la evolución</a:t>
            </a:r>
            <a:endParaRPr lang="en-US" sz="44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557582"/>
            <a:ext cx="8048030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Evidencias Explosivas (2020-2025)</a:t>
            </a:r>
            <a:endParaRPr lang="en-US" sz="3550" dirty="0"/>
          </a:p>
        </p:txBody>
      </p:sp>
      <p:sp>
        <p:nvSpPr>
          <p:cNvPr id="3" name="Shape 1"/>
          <p:cNvSpPr/>
          <p:nvPr/>
        </p:nvSpPr>
        <p:spPr>
          <a:xfrm>
            <a:off x="793790" y="3578185"/>
            <a:ext cx="4196358" cy="2093714"/>
          </a:xfrm>
          <a:prstGeom prst="roundRect">
            <a:avLst>
              <a:gd name="adj" fmla="val 1625"/>
            </a:avLst>
          </a:prstGeom>
          <a:solidFill>
            <a:srgbClr val="FBFAFF"/>
          </a:solidFill>
          <a:ln w="30480">
            <a:solidFill>
              <a:srgbClr val="D0CED9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51084" y="383547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Earth BioGenome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51084" y="4325898"/>
            <a:ext cx="368177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Secuenciación de 1,000 especies revelando genes de adaptación.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5216962" y="3578185"/>
            <a:ext cx="4196358" cy="2093714"/>
          </a:xfrm>
          <a:prstGeom prst="roundRect">
            <a:avLst>
              <a:gd name="adj" fmla="val 1625"/>
            </a:avLst>
          </a:prstGeom>
          <a:solidFill>
            <a:srgbClr val="FBFAFF"/>
          </a:solidFill>
          <a:ln w="30480">
            <a:solidFill>
              <a:srgbClr val="D0CED9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474256" y="383547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Neandertal Legacy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474256" y="4325898"/>
            <a:ext cx="368177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Intercambio genético que define nuestra respuesta inmune.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9640133" y="3578185"/>
            <a:ext cx="4196358" cy="2093714"/>
          </a:xfrm>
          <a:prstGeom prst="roundRect">
            <a:avLst>
              <a:gd name="adj" fmla="val 1625"/>
            </a:avLst>
          </a:prstGeom>
          <a:solidFill>
            <a:srgbClr val="FBFAFF"/>
          </a:solidFill>
          <a:ln w="30480">
            <a:solidFill>
              <a:srgbClr val="D0CED9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897427" y="383547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Epigenética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897427" y="4325898"/>
            <a:ext cx="368177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Estrés ambiental marcado en metilación transmitido por generaciones.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2026-03-09T16:21:31Z</dcterms:created>
  <dcterms:modified xsi:type="dcterms:W3CDTF">2026-03-09T16:21:31Z</dcterms:modified>
</cp:coreProperties>
</file>