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Corben"/>
      <p:regular r:id="rId17"/>
    </p:embeddedFont>
    <p:embeddedFont>
      <p:font typeface="Corben"/>
      <p:regular r:id="rId18"/>
    </p:embeddedFont>
    <p:embeddedFont>
      <p:font typeface="Nobile"/>
      <p:regular r:id="rId19"/>
    </p:embeddedFont>
    <p:embeddedFont>
      <p:font typeface="Nobile"/>
      <p:regular r:id="rId20"/>
    </p:embeddedFont>
    <p:embeddedFont>
      <p:font typeface="Nobile"/>
      <p:regular r:id="rId21"/>
    </p:embeddedFont>
    <p:embeddedFont>
      <p:font typeface="Nobile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slideLayout" Target="../slideLayouts/slideLayout11.xml"/><Relationship Id="rId9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svg"/><Relationship Id="rId6" Type="http://schemas.openxmlformats.org/officeDocument/2006/relationships/image" Target="../media/image-7-6.png"/><Relationship Id="rId7" Type="http://schemas.openxmlformats.org/officeDocument/2006/relationships/image" Target="../media/image-7-7.svg"/><Relationship Id="rId8" Type="http://schemas.openxmlformats.org/officeDocument/2006/relationships/slideLayout" Target="../slideLayouts/slideLayout8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image" Target="../media/image-9-8.svg"/><Relationship Id="rId9" Type="http://schemas.openxmlformats.org/officeDocument/2006/relationships/image" Target="../media/image-9-9.png"/><Relationship Id="rId10" Type="http://schemas.openxmlformats.org/officeDocument/2006/relationships/image" Target="../media/image-9-10.svg"/><Relationship Id="rId11" Type="http://schemas.openxmlformats.org/officeDocument/2006/relationships/image" Target="../media/image-9-11.png"/><Relationship Id="rId12" Type="http://schemas.openxmlformats.org/officeDocument/2006/relationships/image" Target="../media/image-9-12.svg"/><Relationship Id="rId13" Type="http://schemas.openxmlformats.org/officeDocument/2006/relationships/slideLayout" Target="../slideLayouts/slideLayout10.xml"/><Relationship Id="rId1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Teorías del Origen de la Vida en la Tierra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 viaje por las principales hipótesis científicas y filosóficas que intentan explicar cómo surgió la vida en nuestro planeta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6727" y="704136"/>
            <a:ext cx="6642616" cy="634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¿Qué nos dice la ciencia hoy?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6196727" y="1610678"/>
            <a:ext cx="3770828" cy="2560320"/>
          </a:xfrm>
          <a:prstGeom prst="roundRect">
            <a:avLst>
              <a:gd name="adj" fmla="val 332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407229" y="1821180"/>
            <a:ext cx="608767" cy="608767"/>
          </a:xfrm>
          <a:prstGeom prst="roundRect">
            <a:avLst>
              <a:gd name="adj" fmla="val 15019023"/>
            </a:avLst>
          </a:prstGeom>
          <a:solidFill>
            <a:srgbClr val="4967E9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74631" y="1988463"/>
            <a:ext cx="273963" cy="2739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07229" y="2611517"/>
            <a:ext cx="2536984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Misterio sin resolver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6407229" y="3037522"/>
            <a:ext cx="3349823" cy="6153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Múltiples hipótesis compiten por explicar el origen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10149126" y="1610678"/>
            <a:ext cx="3770948" cy="2560320"/>
          </a:xfrm>
          <a:prstGeom prst="roundRect">
            <a:avLst>
              <a:gd name="adj" fmla="val 332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10359628" y="1821180"/>
            <a:ext cx="608767" cy="608767"/>
          </a:xfrm>
          <a:prstGeom prst="roundRect">
            <a:avLst>
              <a:gd name="adj" fmla="val 15019023"/>
            </a:avLst>
          </a:prstGeom>
          <a:solidFill>
            <a:srgbClr val="4967E9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7030" y="1988463"/>
            <a:ext cx="273963" cy="27396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359628" y="2611517"/>
            <a:ext cx="2536984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Investigación activa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10359628" y="3037522"/>
            <a:ext cx="3349943" cy="922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Nuevos descubrimientos modifican teorías constantemente</a:t>
            </a:r>
            <a:endParaRPr lang="en-US" sz="1550" dirty="0"/>
          </a:p>
        </p:txBody>
      </p:sp>
      <p:sp>
        <p:nvSpPr>
          <p:cNvPr id="14" name="Shape 9"/>
          <p:cNvSpPr/>
          <p:nvPr/>
        </p:nvSpPr>
        <p:spPr>
          <a:xfrm>
            <a:off x="6196727" y="4352568"/>
            <a:ext cx="7723346" cy="1945005"/>
          </a:xfrm>
          <a:prstGeom prst="roundRect">
            <a:avLst>
              <a:gd name="adj" fmla="val 4383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6407229" y="4563070"/>
            <a:ext cx="608767" cy="608767"/>
          </a:xfrm>
          <a:prstGeom prst="roundRect">
            <a:avLst>
              <a:gd name="adj" fmla="val 15019023"/>
            </a:avLst>
          </a:prstGeom>
          <a:solidFill>
            <a:srgbClr val="4967E9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74631" y="4730353"/>
            <a:ext cx="273963" cy="273963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407229" y="5353407"/>
            <a:ext cx="2536984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Búsqueda continua</a:t>
            </a:r>
            <a:endParaRPr lang="en-US" sz="1950" dirty="0"/>
          </a:p>
        </p:txBody>
      </p:sp>
      <p:sp>
        <p:nvSpPr>
          <p:cNvPr id="18" name="Text 12"/>
          <p:cNvSpPr/>
          <p:nvPr/>
        </p:nvSpPr>
        <p:spPr>
          <a:xfrm>
            <a:off x="6407229" y="5779413"/>
            <a:ext cx="7302341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 ciencia sigue explorando nuestro comienzo</a:t>
            </a:r>
            <a:endParaRPr lang="en-US" sz="1550" dirty="0"/>
          </a:p>
        </p:txBody>
      </p:sp>
      <p:sp>
        <p:nvSpPr>
          <p:cNvPr id="19" name="Text 13"/>
          <p:cNvSpPr/>
          <p:nvPr/>
        </p:nvSpPr>
        <p:spPr>
          <a:xfrm>
            <a:off x="6501051" y="6705957"/>
            <a:ext cx="7419023" cy="6153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El espíritu científico nos invita a cuestionar, explorar y nunca dejar de buscar respuestas</a:t>
            </a:r>
            <a:endParaRPr lang="en-US" sz="1550" dirty="0"/>
          </a:p>
        </p:txBody>
      </p:sp>
      <p:sp>
        <p:nvSpPr>
          <p:cNvPr id="20" name="Shape 14"/>
          <p:cNvSpPr/>
          <p:nvPr/>
        </p:nvSpPr>
        <p:spPr>
          <a:xfrm>
            <a:off x="6196727" y="6501765"/>
            <a:ext cx="22860" cy="1023699"/>
          </a:xfrm>
          <a:prstGeom prst="rect">
            <a:avLst/>
          </a:prstGeom>
          <a:solidFill>
            <a:srgbClr val="4967E9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2330" y="808673"/>
            <a:ext cx="7592139" cy="1385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El Gran Enigma: ¿Cómo comenzó la vida?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6262330" y="2519005"/>
            <a:ext cx="3687723" cy="2517934"/>
          </a:xfrm>
          <a:prstGeom prst="roundRect">
            <a:avLst>
              <a:gd name="adj" fmla="val 3698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491645" y="2748320"/>
            <a:ext cx="665083" cy="665083"/>
          </a:xfrm>
          <a:prstGeom prst="roundRect">
            <a:avLst>
              <a:gd name="adj" fmla="val 13747285"/>
            </a:avLst>
          </a:prstGeom>
          <a:solidFill>
            <a:srgbClr val="4967E9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74525" y="2931200"/>
            <a:ext cx="299204" cy="29920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91645" y="3629978"/>
            <a:ext cx="3016568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4,000 millones de años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6491645" y="4106347"/>
            <a:ext cx="3229094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Primera evidencia de vida en la Tierra</a:t>
            </a:r>
            <a:endParaRPr lang="en-US" sz="1700" dirty="0"/>
          </a:p>
        </p:txBody>
      </p:sp>
      <p:sp>
        <p:nvSpPr>
          <p:cNvPr id="9" name="Shape 5"/>
          <p:cNvSpPr/>
          <p:nvPr/>
        </p:nvSpPr>
        <p:spPr>
          <a:xfrm>
            <a:off x="10166628" y="2519005"/>
            <a:ext cx="3687842" cy="2517934"/>
          </a:xfrm>
          <a:prstGeom prst="roundRect">
            <a:avLst>
              <a:gd name="adj" fmla="val 3698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10395942" y="2748320"/>
            <a:ext cx="665083" cy="665083"/>
          </a:xfrm>
          <a:prstGeom prst="roundRect">
            <a:avLst>
              <a:gd name="adj" fmla="val 13747285"/>
            </a:avLst>
          </a:prstGeom>
          <a:solidFill>
            <a:srgbClr val="4967E9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78822" y="2931200"/>
            <a:ext cx="299204" cy="29920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395942" y="3629978"/>
            <a:ext cx="277118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Planeta hostil</a:t>
            </a:r>
            <a:endParaRPr lang="en-US" sz="2150" dirty="0"/>
          </a:p>
        </p:txBody>
      </p:sp>
      <p:sp>
        <p:nvSpPr>
          <p:cNvPr id="13" name="Text 8"/>
          <p:cNvSpPr/>
          <p:nvPr/>
        </p:nvSpPr>
        <p:spPr>
          <a:xfrm>
            <a:off x="10395942" y="4106347"/>
            <a:ext cx="3229213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Atmósfera sin oxígeno, rayos constantes, vulcanismo activo</a:t>
            </a:r>
            <a:endParaRPr lang="en-US" sz="1700" dirty="0"/>
          </a:p>
        </p:txBody>
      </p:sp>
      <p:sp>
        <p:nvSpPr>
          <p:cNvPr id="14" name="Shape 9"/>
          <p:cNvSpPr/>
          <p:nvPr/>
        </p:nvSpPr>
        <p:spPr>
          <a:xfrm>
            <a:off x="6262330" y="5253514"/>
            <a:ext cx="7592139" cy="2167295"/>
          </a:xfrm>
          <a:prstGeom prst="roundRect">
            <a:avLst>
              <a:gd name="adj" fmla="val 4296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6491645" y="5482828"/>
            <a:ext cx="665083" cy="665083"/>
          </a:xfrm>
          <a:prstGeom prst="roundRect">
            <a:avLst>
              <a:gd name="adj" fmla="val 13747285"/>
            </a:avLst>
          </a:prstGeom>
          <a:solidFill>
            <a:srgbClr val="4967E9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74525" y="5665708"/>
            <a:ext cx="299204" cy="29920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491645" y="6364486"/>
            <a:ext cx="293501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Pregunta fundamental</a:t>
            </a:r>
            <a:endParaRPr lang="en-US" sz="2150" dirty="0"/>
          </a:p>
        </p:txBody>
      </p:sp>
      <p:sp>
        <p:nvSpPr>
          <p:cNvPr id="18" name="Text 12"/>
          <p:cNvSpPr/>
          <p:nvPr/>
        </p:nvSpPr>
        <p:spPr>
          <a:xfrm>
            <a:off x="6491645" y="6840855"/>
            <a:ext cx="7133511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¿Fuerzas divinas o procesos naturales?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4267"/>
            <a:ext cx="1292887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Teoría Creacionista: La Vida por Voluntad Divina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10835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530906" y="21862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Relatos bíblicos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530906" y="2767370"/>
            <a:ext cx="34680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Dios creó la vida en siete días según el Génesis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93790" y="394680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530906" y="40246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Adán y Eva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530906" y="4605814"/>
            <a:ext cx="34680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Primeros humanos en esta visión tradicional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93790" y="578524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530906" y="58631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Impacto cultural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530906" y="6444258"/>
            <a:ext cx="34680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Importancia religiosa a lo largo de la historia humana</a:t>
            </a:r>
            <a:endParaRPr lang="en-US" sz="17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9981" y="2327315"/>
            <a:ext cx="8284131" cy="462367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2262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Generación Espontánea: Vida de la Materia Inerte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535341" y="2780347"/>
            <a:ext cx="30480" cy="4426625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</p:sp>
      <p:sp>
        <p:nvSpPr>
          <p:cNvPr id="5" name="Shape 2"/>
          <p:cNvSpPr/>
          <p:nvPr/>
        </p:nvSpPr>
        <p:spPr>
          <a:xfrm>
            <a:off x="6760012" y="3020258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278034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365260" y="282285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669411" y="28582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Antigüedad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669411" y="3348633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Aristóteles propone que la vida surge de materia en descomposición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760012" y="4767977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</p:sp>
      <p:sp>
        <p:nvSpPr>
          <p:cNvPr id="11" name="Shape 8"/>
          <p:cNvSpPr/>
          <p:nvPr/>
        </p:nvSpPr>
        <p:spPr>
          <a:xfrm>
            <a:off x="6280190" y="452806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365260" y="457057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7669411" y="46059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Siglos I-XIX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7669411" y="5096351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Científicos apoyan esta teoría durante milenios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6760012" y="6152793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</p:sp>
      <p:sp>
        <p:nvSpPr>
          <p:cNvPr id="16" name="Shape 13"/>
          <p:cNvSpPr/>
          <p:nvPr/>
        </p:nvSpPr>
        <p:spPr>
          <a:xfrm>
            <a:off x="6280190" y="591288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365260" y="595538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7669411" y="59907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1860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7669411" y="6481167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Louis Pasteur refuta la teoría con experimentos con matraces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Panspermia: La Vida Viene del Espacio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54674" y="31790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Hipótesis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154674" y="3669506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Microorganismos llegaron en meteoritos o cometas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54674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Proponentes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154674" y="5030391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Svante Arrhenius y Fred Hoyle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67404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54674" y="5900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Implicación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154674" y="6391275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Vida distribuida universalmente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2711" y="847011"/>
            <a:ext cx="5234464" cy="654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Evolución Química</a:t>
            </a:r>
            <a:endParaRPr lang="en-US" sz="4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2711" y="2248614"/>
            <a:ext cx="8378428" cy="467629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29537" y="2008465"/>
            <a:ext cx="209312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Corben Light" pitchFamily="34" charset="0"/>
                <a:ea typeface="Corben Light" pitchFamily="34" charset="-122"/>
                <a:cs typeface="Corben Light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9629537" y="2341364"/>
            <a:ext cx="4275653" cy="22860"/>
          </a:xfrm>
          <a:prstGeom prst="rect">
            <a:avLst/>
          </a:prstGeom>
          <a:solidFill>
            <a:srgbClr val="4967E9"/>
          </a:solidFill>
          <a:ln/>
        </p:spPr>
      </p:sp>
      <p:sp>
        <p:nvSpPr>
          <p:cNvPr id="6" name="Text 3"/>
          <p:cNvSpPr/>
          <p:nvPr/>
        </p:nvSpPr>
        <p:spPr>
          <a:xfrm>
            <a:off x="9629537" y="2491740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1920s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9629537" y="3012043"/>
            <a:ext cx="4275653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Oparin y Haldane proponen la teoría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9629537" y="3684389"/>
            <a:ext cx="209312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Corben Light" pitchFamily="34" charset="0"/>
                <a:ea typeface="Corben Light" pitchFamily="34" charset="-122"/>
                <a:cs typeface="Corben Light" pitchFamily="34" charset="-120"/>
              </a:rPr>
              <a:t>02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9629537" y="4017288"/>
            <a:ext cx="4275653" cy="22860"/>
          </a:xfrm>
          <a:prstGeom prst="rect">
            <a:avLst/>
          </a:prstGeom>
          <a:solidFill>
            <a:srgbClr val="4967E9"/>
          </a:solidFill>
          <a:ln/>
        </p:spPr>
      </p:sp>
      <p:sp>
        <p:nvSpPr>
          <p:cNvPr id="10" name="Text 7"/>
          <p:cNvSpPr/>
          <p:nvPr/>
        </p:nvSpPr>
        <p:spPr>
          <a:xfrm>
            <a:off x="9629537" y="4167664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"Sopa primordial"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9629537" y="4687967"/>
            <a:ext cx="4275653" cy="644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Moléculas orgánicas simples en océanos primitivos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9629537" y="5682496"/>
            <a:ext cx="209312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Corben Light" pitchFamily="34" charset="0"/>
                <a:ea typeface="Corben Light" pitchFamily="34" charset="-122"/>
                <a:cs typeface="Corben Light" pitchFamily="34" charset="-120"/>
              </a:rPr>
              <a:t>03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9629537" y="6015395"/>
            <a:ext cx="4275653" cy="22860"/>
          </a:xfrm>
          <a:prstGeom prst="rect">
            <a:avLst/>
          </a:prstGeom>
          <a:solidFill>
            <a:srgbClr val="4967E9"/>
          </a:solidFill>
          <a:ln/>
        </p:spPr>
      </p:sp>
      <p:sp>
        <p:nvSpPr>
          <p:cNvPr id="14" name="Text 11"/>
          <p:cNvSpPr/>
          <p:nvPr/>
        </p:nvSpPr>
        <p:spPr>
          <a:xfrm>
            <a:off x="9629537" y="6165771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1953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9629537" y="6686074"/>
            <a:ext cx="4275653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Experimento Miller-Urey crea aminoácidos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84515"/>
            <a:ext cx="684145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Teoría del Mundo del ARN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1933456"/>
            <a:ext cx="3664744" cy="2955250"/>
          </a:xfrm>
          <a:prstGeom prst="roundRect">
            <a:avLst>
              <a:gd name="adj" fmla="val 3224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1028224" y="216789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67E9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5390" y="2354937"/>
            <a:ext cx="306110" cy="3061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28224" y="30751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Primera molécula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028224" y="3565565"/>
            <a:ext cx="31958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ARN como primera molécula autoreplicante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4685348" y="1933456"/>
            <a:ext cx="3664863" cy="2955250"/>
          </a:xfrm>
          <a:prstGeom prst="roundRect">
            <a:avLst>
              <a:gd name="adj" fmla="val 3224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4919782" y="216789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67E9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06948" y="2354937"/>
            <a:ext cx="306110" cy="30611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919782" y="30751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Doble función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4919782" y="3565565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Almacena información genética y cataliza reacciones</a:t>
            </a:r>
            <a:endParaRPr lang="en-US" sz="1750" dirty="0"/>
          </a:p>
        </p:txBody>
      </p:sp>
      <p:sp>
        <p:nvSpPr>
          <p:cNvPr id="14" name="Shape 9"/>
          <p:cNvSpPr/>
          <p:nvPr/>
        </p:nvSpPr>
        <p:spPr>
          <a:xfrm>
            <a:off x="793790" y="5115520"/>
            <a:ext cx="7556421" cy="2229445"/>
          </a:xfrm>
          <a:prstGeom prst="roundRect">
            <a:avLst>
              <a:gd name="adj" fmla="val 4273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1028224" y="534995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67E9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5390" y="5537002"/>
            <a:ext cx="306110" cy="30611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028224" y="62572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Defensores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1028224" y="6747629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Carl Woese, Leslie Orgel, Walter Gilbert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188" y="1178362"/>
            <a:ext cx="11158180" cy="595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Fuentes Hidrotermales: Vida en las Profundidades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743188" y="2205514"/>
            <a:ext cx="4298394" cy="1444585"/>
          </a:xfrm>
          <a:prstGeom prst="roundRect">
            <a:avLst>
              <a:gd name="adj" fmla="val 7596"/>
            </a:avLst>
          </a:prstGeom>
          <a:solidFill>
            <a:srgbClr val="F9F9FF">
              <a:alpha val="95000"/>
            </a:srgbClr>
          </a:solidFill>
          <a:ln w="22860">
            <a:solidFill>
              <a:srgbClr val="B8BFD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20328" y="2205514"/>
            <a:ext cx="91440" cy="1444585"/>
          </a:xfrm>
          <a:prstGeom prst="roundRect">
            <a:avLst>
              <a:gd name="adj" fmla="val 87497"/>
            </a:avLst>
          </a:prstGeom>
          <a:solidFill>
            <a:srgbClr val="4967E9"/>
          </a:solidFill>
          <a:ln/>
        </p:spPr>
      </p:sp>
      <p:sp>
        <p:nvSpPr>
          <p:cNvPr id="5" name="Text 3"/>
          <p:cNvSpPr/>
          <p:nvPr/>
        </p:nvSpPr>
        <p:spPr>
          <a:xfrm>
            <a:off x="1025009" y="2418755"/>
            <a:ext cx="238113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Ubicación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1025009" y="2876312"/>
            <a:ext cx="3803333" cy="560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Chimeneas hidrotermales en el fondo oceánico</a:t>
            </a:r>
            <a:endParaRPr lang="en-US" sz="1450" dirty="0"/>
          </a:p>
        </p:txBody>
      </p:sp>
      <p:sp>
        <p:nvSpPr>
          <p:cNvPr id="7" name="Shape 5"/>
          <p:cNvSpPr/>
          <p:nvPr/>
        </p:nvSpPr>
        <p:spPr>
          <a:xfrm>
            <a:off x="743188" y="3810000"/>
            <a:ext cx="4298394" cy="1444585"/>
          </a:xfrm>
          <a:prstGeom prst="roundRect">
            <a:avLst>
              <a:gd name="adj" fmla="val 7596"/>
            </a:avLst>
          </a:prstGeom>
          <a:solidFill>
            <a:srgbClr val="F9F9FF">
              <a:alpha val="95000"/>
            </a:srgbClr>
          </a:solidFill>
          <a:ln w="22860">
            <a:solidFill>
              <a:srgbClr val="B8BFDF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20328" y="3810000"/>
            <a:ext cx="91440" cy="1444585"/>
          </a:xfrm>
          <a:prstGeom prst="roundRect">
            <a:avLst>
              <a:gd name="adj" fmla="val 87497"/>
            </a:avLst>
          </a:prstGeom>
          <a:solidFill>
            <a:srgbClr val="4967E9"/>
          </a:solidFill>
          <a:ln/>
        </p:spPr>
      </p:sp>
      <p:sp>
        <p:nvSpPr>
          <p:cNvPr id="9" name="Text 7"/>
          <p:cNvSpPr/>
          <p:nvPr/>
        </p:nvSpPr>
        <p:spPr>
          <a:xfrm>
            <a:off x="1025009" y="4023241"/>
            <a:ext cx="238113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Condiciones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1025009" y="4480798"/>
            <a:ext cx="3803333" cy="560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Ambiente favorable para formación de moléculas orgánicas</a:t>
            </a:r>
            <a:endParaRPr lang="en-US" sz="1450" dirty="0"/>
          </a:p>
        </p:txBody>
      </p:sp>
      <p:sp>
        <p:nvSpPr>
          <p:cNvPr id="11" name="Shape 9"/>
          <p:cNvSpPr/>
          <p:nvPr/>
        </p:nvSpPr>
        <p:spPr>
          <a:xfrm>
            <a:off x="743188" y="5414486"/>
            <a:ext cx="4298394" cy="1444585"/>
          </a:xfrm>
          <a:prstGeom prst="roundRect">
            <a:avLst>
              <a:gd name="adj" fmla="val 7596"/>
            </a:avLst>
          </a:prstGeom>
          <a:solidFill>
            <a:srgbClr val="F9F9FF">
              <a:alpha val="95000"/>
            </a:srgbClr>
          </a:solidFill>
          <a:ln w="22860">
            <a:solidFill>
              <a:srgbClr val="B8BFDF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20328" y="5414486"/>
            <a:ext cx="91440" cy="1444585"/>
          </a:xfrm>
          <a:prstGeom prst="roundRect">
            <a:avLst>
              <a:gd name="adj" fmla="val 87497"/>
            </a:avLst>
          </a:prstGeom>
          <a:solidFill>
            <a:srgbClr val="4967E9"/>
          </a:solidFill>
          <a:ln/>
        </p:spPr>
      </p:sp>
      <p:sp>
        <p:nvSpPr>
          <p:cNvPr id="13" name="Text 11"/>
          <p:cNvSpPr/>
          <p:nvPr/>
        </p:nvSpPr>
        <p:spPr>
          <a:xfrm>
            <a:off x="1025009" y="5627727"/>
            <a:ext cx="238113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Proponentes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1025009" y="6085284"/>
            <a:ext cx="3803333" cy="560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John Tuzo Wilson y Günter Wächtershäuser</a:t>
            </a:r>
            <a:endParaRPr lang="en-US" sz="1450" dirty="0"/>
          </a:p>
        </p:txBody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3784" y="2193488"/>
            <a:ext cx="8380928" cy="46777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3187"/>
            <a:ext cx="1094613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Resumen Visual: Comparación de Teorías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2845594"/>
            <a:ext cx="453628" cy="45362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30906" y="29234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Creacionismo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530906" y="3413879"/>
            <a:ext cx="56424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Origen divino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884" y="2845594"/>
            <a:ext cx="453628" cy="4536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194000" y="2923461"/>
            <a:ext cx="30915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Generación espontánea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8194000" y="3413879"/>
            <a:ext cx="56426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Vida de materia inerte (refutada)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4230410"/>
            <a:ext cx="453628" cy="45362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30906" y="43082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Panspermia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530906" y="4798695"/>
            <a:ext cx="56424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Vida extraterrestre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6884" y="4230410"/>
            <a:ext cx="453628" cy="45362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194000" y="43082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Abiogénesis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8194000" y="4798695"/>
            <a:ext cx="56426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Evolución química en la Tierra</a:t>
            </a:r>
            <a:endParaRPr lang="en-US" sz="17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3790" y="5615226"/>
            <a:ext cx="453628" cy="45362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530906" y="56930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Mundo del ARN</a:t>
            </a:r>
            <a:endParaRPr lang="en-US" sz="2200" dirty="0"/>
          </a:p>
        </p:txBody>
      </p:sp>
      <p:sp>
        <p:nvSpPr>
          <p:cNvPr id="17" name="Text 10"/>
          <p:cNvSpPr/>
          <p:nvPr/>
        </p:nvSpPr>
        <p:spPr>
          <a:xfrm>
            <a:off x="1530906" y="6183511"/>
            <a:ext cx="56424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Moléculas autoreplicantes</a:t>
            </a:r>
            <a:endParaRPr lang="en-US" sz="1750" dirty="0"/>
          </a:p>
        </p:txBody>
      </p:sp>
      <p:pic>
        <p:nvPicPr>
          <p:cNvPr id="18" name="Image 5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56884" y="5615226"/>
            <a:ext cx="453628" cy="453628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8194000" y="5693093"/>
            <a:ext cx="29826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Fuentes hidrotermales</a:t>
            </a:r>
            <a:endParaRPr lang="en-US" sz="2200" dirty="0"/>
          </a:p>
        </p:txBody>
      </p:sp>
      <p:sp>
        <p:nvSpPr>
          <p:cNvPr id="20" name="Text 12"/>
          <p:cNvSpPr/>
          <p:nvPr/>
        </p:nvSpPr>
        <p:spPr>
          <a:xfrm>
            <a:off x="8194000" y="6183511"/>
            <a:ext cx="56426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Origen en océanos profundos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2026-03-06T01:29:15Z</dcterms:created>
  <dcterms:modified xsi:type="dcterms:W3CDTF">2026-03-06T01:29:15Z</dcterms:modified>
</cp:coreProperties>
</file>