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Libre Baskerville"/>
      <p:regular r:id="rId17"/>
    </p:embeddedFont>
    <p:embeddedFont>
      <p:font typeface="Libre Baskerville"/>
      <p:regular r:id="rId18"/>
    </p:embeddedFont>
    <p:embeddedFont>
      <p:font typeface="Libre Baskerville"/>
      <p:regular r:id="rId19"/>
    </p:embeddedFont>
    <p:embeddedFont>
      <p:font typeface="Libre Baskerville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Tipos de Selección Natural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Cómo la evolución moldea la vida en el mundo actual.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1834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Tu rol en la ciencia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6728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Entender la selección ayuda a la conservación global.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58533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¡Únete a la ciencia ciudadana en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iNaturalist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 registra la evolución en tu entorno!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459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¿Sabías que…?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09491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la última década se registraron más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150 casos de evolución observable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en tiempo real, desde insectos resistentes a pesticidas hasta aves urbanas adaptándose a nuevos entornos.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2649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Los cuatro pilares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588901"/>
            <a:ext cx="6407944" cy="2214205"/>
          </a:xfrm>
          <a:prstGeom prst="roundRect">
            <a:avLst>
              <a:gd name="adj" fmla="val 1537"/>
            </a:avLst>
          </a:prstGeom>
          <a:solidFill>
            <a:srgbClr val="EAE8F3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3815715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4002762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4722971"/>
            <a:ext cx="29743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Variación Fenotípica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0604" y="5213390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Confirmada mediante el análisis del genoma completo.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8548" y="3588901"/>
            <a:ext cx="6408063" cy="2214205"/>
          </a:xfrm>
          <a:prstGeom prst="roundRect">
            <a:avLst>
              <a:gd name="adj" fmla="val 1537"/>
            </a:avLst>
          </a:prstGeom>
          <a:solidFill>
            <a:srgbClr val="EAE8F3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362" y="3815715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528" y="4002762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55362" y="47229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Éxito Reproductivo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55362" y="5213390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Medido como eficacia biológica (w) en poblaciones.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802963"/>
            <a:ext cx="8284131" cy="46236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38943" y="2135981"/>
            <a:ext cx="4205168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Selección Direccional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9638943" y="3780353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Favorece un extremo de la distribución fenotípica.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8943" y="4710232"/>
            <a:ext cx="4205168" cy="1530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Polilla moteada: frecuencia oscura del 2% al 98%.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Mirlo urbano: pérdida del 30% de pigmentación en áreas citadinas.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82178" y="756880"/>
            <a:ext cx="5589389" cy="464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Desplazamiento del Fenotipo</a:t>
            </a:r>
            <a:endParaRPr lang="en-US" sz="2900" dirty="0"/>
          </a:p>
        </p:txBody>
      </p:sp>
      <p:sp>
        <p:nvSpPr>
          <p:cNvPr id="3" name="Shape 1"/>
          <p:cNvSpPr/>
          <p:nvPr/>
        </p:nvSpPr>
        <p:spPr>
          <a:xfrm>
            <a:off x="2182178" y="1416963"/>
            <a:ext cx="1927480" cy="291633"/>
          </a:xfrm>
          <a:prstGeom prst="roundRect">
            <a:avLst>
              <a:gd name="adj" fmla="val 43896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6716" y="1481747"/>
            <a:ext cx="162065" cy="16206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92803" y="1457479"/>
            <a:ext cx="1522317" cy="210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49495A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Población Adaptada</a:t>
            </a:r>
            <a:endParaRPr lang="en-US" sz="700" dirty="0"/>
          </a:p>
        </p:txBody>
      </p:sp>
      <p:sp>
        <p:nvSpPr>
          <p:cNvPr id="6" name="Shape 3"/>
          <p:cNvSpPr/>
          <p:nvPr/>
        </p:nvSpPr>
        <p:spPr>
          <a:xfrm>
            <a:off x="4217702" y="1416963"/>
            <a:ext cx="1803399" cy="291633"/>
          </a:xfrm>
          <a:prstGeom prst="roundRect">
            <a:avLst>
              <a:gd name="adj" fmla="val 43896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240" y="1481747"/>
            <a:ext cx="162065" cy="1620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528327" y="1457479"/>
            <a:ext cx="1398236" cy="210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00" dirty="0">
                <a:solidFill>
                  <a:srgbClr val="49495A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Población Original</a:t>
            </a:r>
            <a:endParaRPr lang="en-US" sz="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178" y="1843650"/>
            <a:ext cx="10264140" cy="532114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82178" y="7275671"/>
            <a:ext cx="10266045" cy="197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curva se desplaza hacia el extremo favorecido por la presión ambiental.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599521" y="2657475"/>
            <a:ext cx="624470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Selección Estabilizadora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599521" y="43018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Elimina los extremos y favorece el valor promedio.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599521" y="486882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Peso al nacer: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El rango de 2.5-4kg reduce drásticamente el riesgo de mortalidad infantil.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0193"/>
            <a:ext cx="59714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Selección Disruptiva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662601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513064"/>
            <a:ext cx="30018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Estrategias múltiples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003483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Lagartos Uta: Tres morfotipos que coexisten gracias a densidades poblacionales variables.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662601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4513064"/>
            <a:ext cx="33344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Supervivencia extrema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5003483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Bacterias: Desaparición de formas intermedias ante presión de antibióticos.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640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Selección Natural vs. Sexual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32173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conflicto entre la supervivencia y el atractivo reproductivo.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93978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cola del pavo real: +25% éxito de apareamiento, -12% supervivencia por depredación.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9820"/>
            <a:ext cx="71343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Herramientas Didácticas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1133951" y="4099203"/>
            <a:ext cx="6067663" cy="226814"/>
          </a:xfrm>
          <a:prstGeom prst="roundRect">
            <a:avLst>
              <a:gd name="adj" fmla="val 15001"/>
            </a:avLst>
          </a:prstGeom>
          <a:solidFill>
            <a:srgbClr val="EAE8F3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872329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AE8F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3930" y="4042470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779645"/>
            <a:ext cx="28586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Simulador EvoShift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5270063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Visualiza cambios en frecuencias alélicas en tiempo real.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768709" y="3759041"/>
            <a:ext cx="6067782" cy="226814"/>
          </a:xfrm>
          <a:prstGeom prst="roundRect">
            <a:avLst>
              <a:gd name="adj" fmla="val 15001"/>
            </a:avLst>
          </a:prstGeom>
          <a:solidFill>
            <a:srgbClr val="EAE8F3"/>
          </a:solidFill>
          <a:ln/>
        </p:spPr>
      </p:sp>
      <p:sp>
        <p:nvSpPr>
          <p:cNvPr id="9" name="Shape 6"/>
          <p:cNvSpPr/>
          <p:nvPr/>
        </p:nvSpPr>
        <p:spPr>
          <a:xfrm>
            <a:off x="7428548" y="3532168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AE8F3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8688" y="3702308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55362" y="4439483"/>
            <a:ext cx="32562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Microbios en la cocina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55362" y="4929902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Experimento de 7 días con presiones selectivas.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2026-03-10T15:58:02Z</dcterms:created>
  <dcterms:modified xsi:type="dcterms:W3CDTF">2026-03-10T15:58:02Z</dcterms:modified>
</cp:coreProperties>
</file>