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La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jY4z7te2t6KdmUlWmvW/etx7nv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a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italic.fntdata"/><Relationship Id="rId14" Type="http://schemas.openxmlformats.org/officeDocument/2006/relationships/font" Target="fonts/Lato-bold.fntdata"/><Relationship Id="rId17" Type="http://customschemas.google.com/relationships/presentationmetadata" Target="metadata"/><Relationship Id="rId16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19826" y="4556750"/>
            <a:ext cx="9213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00" u="none" cap="none" strike="noStrike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MICROSCOPÍA</a:t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10296544" y="-526587"/>
            <a:ext cx="8370769" cy="11340174"/>
          </a:xfrm>
          <a:prstGeom prst="rect">
            <a:avLst/>
          </a:prstGeom>
          <a:solidFill>
            <a:srgbClr val="0A66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10842508" y="0"/>
            <a:ext cx="5554743" cy="10650536"/>
          </a:xfrm>
          <a:custGeom>
            <a:rect b="b" l="l" r="r" t="t"/>
            <a:pathLst>
              <a:path extrusionOk="0" h="10650536" w="5554743">
                <a:moveTo>
                  <a:pt x="0" y="0"/>
                </a:moveTo>
                <a:lnTo>
                  <a:pt x="5554743" y="0"/>
                </a:lnTo>
                <a:lnTo>
                  <a:pt x="5554743" y="10650536"/>
                </a:lnTo>
                <a:lnTo>
                  <a:pt x="0" y="106505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1002" r="-13623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10009188" y="-181768"/>
            <a:ext cx="9525" cy="10650536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-952500" y="-627128"/>
            <a:ext cx="6011508" cy="11483520"/>
          </a:xfrm>
          <a:prstGeom prst="rect">
            <a:avLst/>
          </a:prstGeom>
          <a:solidFill>
            <a:srgbClr val="0A66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5353309" y="-662575"/>
            <a:ext cx="25347" cy="11612150"/>
          </a:xfrm>
          <a:prstGeom prst="rect">
            <a:avLst/>
          </a:prstGeom>
          <a:solidFill>
            <a:srgbClr val="37373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5667638" y="4000500"/>
            <a:ext cx="12254389" cy="4581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45">
                <a:solidFill>
                  <a:srgbClr val="373737"/>
                </a:solidFill>
                <a:latin typeface="Lato"/>
                <a:ea typeface="Lato"/>
                <a:cs typeface="Lato"/>
                <a:sym typeface="Lato"/>
              </a:rPr>
              <a:t>Técnica de observación asistida por instrumentación, que permite visualizar los objetos pequeños que no son visibles al ojo humano.</a:t>
            </a:r>
            <a:endParaRPr/>
          </a:p>
          <a:p>
            <a:pPr indent="0" lvl="0" marL="0" marR="0" rtl="0" algn="l">
              <a:lnSpc>
                <a:spcPct val="12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45">
              <a:solidFill>
                <a:srgbClr val="37373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7181529" y="2110464"/>
            <a:ext cx="8866308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73737"/>
                </a:solidFill>
                <a:latin typeface="Lato"/>
                <a:ea typeface="Lato"/>
                <a:cs typeface="Lato"/>
                <a:sym typeface="Lato"/>
              </a:rPr>
              <a:t>¿Qué es la microscopía?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0" y="594285"/>
            <a:ext cx="4715138" cy="9040695"/>
          </a:xfrm>
          <a:custGeom>
            <a:rect b="b" l="l" r="r" t="t"/>
            <a:pathLst>
              <a:path extrusionOk="0" h="9040695" w="4715138">
                <a:moveTo>
                  <a:pt x="0" y="0"/>
                </a:moveTo>
                <a:lnTo>
                  <a:pt x="4715138" y="0"/>
                </a:lnTo>
                <a:lnTo>
                  <a:pt x="4715138" y="9040695"/>
                </a:lnTo>
                <a:lnTo>
                  <a:pt x="0" y="90406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51002" r="-13623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115486" y="-133589"/>
            <a:ext cx="8931923" cy="10493903"/>
          </a:xfrm>
          <a:prstGeom prst="rect">
            <a:avLst/>
          </a:prstGeom>
          <a:solidFill>
            <a:srgbClr val="0A664D">
              <a:alpha val="19607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4384819" y="2344578"/>
            <a:ext cx="2205012" cy="714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373737"/>
                </a:solidFill>
                <a:latin typeface="Lato"/>
                <a:ea typeface="Lato"/>
                <a:cs typeface="Lato"/>
                <a:sym typeface="Lato"/>
              </a:rPr>
              <a:t>ÓPTICA</a:t>
            </a: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12442568" y="-133589"/>
            <a:ext cx="25347" cy="11612150"/>
          </a:xfrm>
          <a:prstGeom prst="rect">
            <a:avLst/>
          </a:prstGeom>
          <a:solidFill>
            <a:srgbClr val="37373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12373305" y="2344578"/>
            <a:ext cx="5410935" cy="714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373737"/>
                </a:solidFill>
                <a:latin typeface="Lato"/>
                <a:ea typeface="Lato"/>
                <a:cs typeface="Lato"/>
                <a:sym typeface="Lato"/>
              </a:rPr>
              <a:t>ELECTRÓNICA</a:t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1952143" y="-392601"/>
            <a:ext cx="9525" cy="11251833"/>
          </a:xfrm>
          <a:prstGeom prst="rect">
            <a:avLst/>
          </a:prstGeom>
          <a:solidFill>
            <a:srgbClr val="37373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487325" y="366573"/>
            <a:ext cx="7313351" cy="16916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99">
                <a:solidFill>
                  <a:srgbClr val="373737"/>
                </a:solidFill>
                <a:latin typeface="Lato"/>
                <a:ea typeface="Lato"/>
                <a:cs typeface="Lato"/>
                <a:sym typeface="Lato"/>
              </a:rPr>
              <a:t>TIPOS BÁSICOS DE MICROSCOPÍA</a:t>
            </a: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2149890" y="4792397"/>
            <a:ext cx="6175250" cy="3396632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254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Observación utilizando microscopio óptico, se aprovecha la </a:t>
            </a:r>
            <a:r>
              <a:rPr lang="en-US" sz="3200">
                <a:solidFill>
                  <a:schemeClr val="dk1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capacidad de la luz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 medio de varios lentes que proporcionan aumento para visualizar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11121512" y="4620239"/>
            <a:ext cx="6175250" cy="3687088"/>
          </a:xfrm>
          <a:prstGeom prst="roundRect">
            <a:avLst>
              <a:gd fmla="val 16667" name="adj"/>
            </a:avLst>
          </a:prstGeom>
          <a:solidFill>
            <a:srgbClr val="C5D8F1"/>
          </a:solidFill>
          <a:ln cap="flat" cmpd="sng" w="25400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Observación utilizando microscopio electrónico, basado en el </a:t>
            </a:r>
            <a:r>
              <a:rPr lang="en-US" sz="3200">
                <a:solidFill>
                  <a:schemeClr val="dk1"/>
                </a:solidFill>
                <a:highlight>
                  <a:srgbClr val="008080"/>
                </a:highlight>
                <a:latin typeface="Arial"/>
                <a:ea typeface="Arial"/>
                <a:cs typeface="Arial"/>
                <a:sym typeface="Arial"/>
              </a:rPr>
              <a:t>uso de haces de electrones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que por medio de varios lentes proporciona aumento para  visualizar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 b="20247" l="65342" r="13817" t="24604"/>
          <a:stretch/>
        </p:blipFill>
        <p:spPr>
          <a:xfrm>
            <a:off x="2819400" y="3058954"/>
            <a:ext cx="4613397" cy="6863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b="21508" l="58001" r="6081" t="25422"/>
          <a:stretch/>
        </p:blipFill>
        <p:spPr>
          <a:xfrm>
            <a:off x="10653084" y="3619500"/>
            <a:ext cx="7112106" cy="590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8610600" y="0"/>
            <a:ext cx="8357260" cy="10778953"/>
          </a:xfrm>
          <a:prstGeom prst="rect">
            <a:avLst/>
          </a:prstGeom>
          <a:solidFill>
            <a:srgbClr val="0A664D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9144000" y="994953"/>
            <a:ext cx="7566897" cy="8789045"/>
          </a:xfrm>
          <a:custGeom>
            <a:rect b="b" l="l" r="r" t="t"/>
            <a:pathLst>
              <a:path extrusionOk="0" h="8789045" w="7566897">
                <a:moveTo>
                  <a:pt x="0" y="0"/>
                </a:moveTo>
                <a:lnTo>
                  <a:pt x="7566896" y="0"/>
                </a:lnTo>
                <a:lnTo>
                  <a:pt x="7566896" y="8789045"/>
                </a:lnTo>
                <a:lnTo>
                  <a:pt x="0" y="87890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4925" l="-148962" r="-18182" t="-1445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1028700" y="1066800"/>
            <a:ext cx="5897784" cy="29883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COMPONENETES DEL MICROSCOPIO ÓPTICO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9382788" y="6010982"/>
            <a:ext cx="2002213" cy="406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4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condensador</a:t>
            </a:r>
            <a:endParaRPr sz="2404">
              <a:solidFill>
                <a:srgbClr val="37373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18412" y="6031707"/>
            <a:ext cx="7518360" cy="157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Referido a las partes del microscopio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/>
        </p:nvSpPr>
        <p:spPr>
          <a:xfrm>
            <a:off x="2458941" y="718275"/>
            <a:ext cx="13838877" cy="1517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7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COMPONENTES DEL MICROSCOPIO ÓPTICO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3209372" y="7171204"/>
            <a:ext cx="11869256" cy="41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99">
              <a:solidFill>
                <a:srgbClr val="373737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-427518" y="0"/>
            <a:ext cx="2912436" cy="11407320"/>
          </a:xfrm>
          <a:prstGeom prst="rect">
            <a:avLst/>
          </a:prstGeom>
          <a:solidFill>
            <a:srgbClr val="0A664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16297818" y="-662575"/>
            <a:ext cx="25347" cy="11612150"/>
          </a:xfrm>
          <a:prstGeom prst="rect">
            <a:avLst/>
          </a:prstGeom>
          <a:solidFill>
            <a:srgbClr val="373737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2209800" y="647700"/>
            <a:ext cx="45719" cy="45719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2458942" y="2235742"/>
            <a:ext cx="13788184" cy="7029450"/>
          </a:xfrm>
          <a:prstGeom prst="rect">
            <a:avLst/>
          </a:prstGeom>
          <a:noFill/>
          <a:ln cap="flat" cmpd="sng" w="25400">
            <a:solidFill>
              <a:srgbClr val="2136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OCULARES: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 donde se sitúa la vista para la observación.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REVÓLVER: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pieza giratoria</a:t>
            </a: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da</a:t>
            </a: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sostén al conjunto de objetivos.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BRAZO: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parte donde se puede sujetar al microscopio para su traslado.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TORNILLO MACROMÉTRICO: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dispositivo que permite ajustar la muestra localizada en la platina de arriba hacia abajo o viceversa.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TORNILLO MICROMÉTRICO: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dispositivo que permite enfocar la muestra localizada en la platina.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varios tipos de aumento, desde 4x – 100x.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PLATINA: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superficie plana donde se ajusta la muestra que se requiere observar.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CONDENSADOR: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pieza que permite condensar-concentrar la luz a medida regulable según necesite el observador para visualizar la muestra.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FUENTE DE LUZ: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foco u otra fuente de luz conectada al microscopio.</a:t>
            </a:r>
            <a:endParaRPr b="1"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PIE: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estructura base que da sostén al microscopio.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/>
          <p:nvPr/>
        </p:nvSpPr>
        <p:spPr>
          <a:xfrm>
            <a:off x="8610600" y="0"/>
            <a:ext cx="8357260" cy="10778953"/>
          </a:xfrm>
          <a:prstGeom prst="rect">
            <a:avLst/>
          </a:prstGeom>
          <a:solidFill>
            <a:srgbClr val="0A664D">
              <a:alpha val="2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1028700" y="1066800"/>
            <a:ext cx="5897784" cy="2979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COMPONENETES DEL MICROSCOPIO ELECTRÓNICO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218412" y="6031707"/>
            <a:ext cx="7518360" cy="1576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373737"/>
                </a:solidFill>
                <a:latin typeface="Arial"/>
                <a:ea typeface="Arial"/>
                <a:cs typeface="Arial"/>
                <a:sym typeface="Arial"/>
              </a:rPr>
              <a:t>Referido a las partes del microscopio</a:t>
            </a:r>
            <a:endParaRPr/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16318" l="16036" r="54678" t="19796"/>
          <a:stretch/>
        </p:blipFill>
        <p:spPr>
          <a:xfrm>
            <a:off x="9420888" y="1228881"/>
            <a:ext cx="7114512" cy="8725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8" title="Manejo del Microscopio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714500"/>
            <a:ext cx="14325600" cy="8093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