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ice"/>
      <p:regular r:id="rId17"/>
    </p:embeddedFont>
    <p:embeddedFont>
      <p:font typeface="Alice"/>
      <p:regular r:id="rId18"/>
    </p:embeddedFont>
    <p:embeddedFont>
      <p:font typeface="Lora"/>
      <p:regular r:id="rId19"/>
    </p:embeddedFont>
    <p:embeddedFont>
      <p:font typeface="Lora"/>
      <p:regular r:id="rId20"/>
    </p:embeddedFont>
    <p:embeddedFont>
      <p:font typeface="Lora"/>
      <p:regular r:id="rId21"/>
    </p:embeddedFont>
    <p:embeddedFont>
      <p:font typeface="Lora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Anomalías del Sistema Inmunitario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B5F39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Cuando la defensa falla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— entendiendo las fallas de nuestra protección más vital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7821" y="582335"/>
            <a:ext cx="5298638" cy="70649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7344" y="532328"/>
            <a:ext cx="7829312" cy="1173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Cuidando Nuestro Sistema Inmunitario</a:t>
            </a:r>
            <a:endParaRPr lang="en-US" sz="3650" dirty="0"/>
          </a:p>
        </p:txBody>
      </p:sp>
      <p:sp>
        <p:nvSpPr>
          <p:cNvPr id="5" name="Text 2"/>
          <p:cNvSpPr/>
          <p:nvPr/>
        </p:nvSpPr>
        <p:spPr>
          <a:xfrm>
            <a:off x="657344" y="1939528"/>
            <a:ext cx="7829312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 estilo de vida saludable es la primera medicina.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657344" y="2389108"/>
            <a:ext cx="7829312" cy="4147661"/>
          </a:xfrm>
          <a:prstGeom prst="roundRect">
            <a:avLst>
              <a:gd name="adj" fmla="val 679"/>
            </a:avLst>
          </a:prstGeom>
          <a:solidFill>
            <a:srgbClr val="F0EDE6"/>
          </a:solidFill>
          <a:ln/>
        </p:spPr>
      </p:sp>
      <p:sp>
        <p:nvSpPr>
          <p:cNvPr id="7" name="Shape 4"/>
          <p:cNvSpPr/>
          <p:nvPr/>
        </p:nvSpPr>
        <p:spPr>
          <a:xfrm>
            <a:off x="657344" y="2389108"/>
            <a:ext cx="7829312" cy="1036915"/>
          </a:xfrm>
          <a:prstGeom prst="roundRect">
            <a:avLst>
              <a:gd name="adj" fmla="val 2717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845106" y="2576870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🥦</a:t>
            </a:r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Nutrición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845106" y="2963585"/>
            <a:ext cx="7453789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Dieta rica en antioxidantes y vitaminas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57344" y="3426023"/>
            <a:ext cx="7829312" cy="1036915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11" name="Shape 8"/>
          <p:cNvSpPr/>
          <p:nvPr/>
        </p:nvSpPr>
        <p:spPr>
          <a:xfrm>
            <a:off x="657344" y="3426023"/>
            <a:ext cx="7829312" cy="22860"/>
          </a:xfrm>
          <a:prstGeom prst="roundRect">
            <a:avLst>
              <a:gd name="adj" fmla="val 123256"/>
            </a:avLst>
          </a:prstGeom>
          <a:solidFill>
            <a:srgbClr val="D6D3CC"/>
          </a:solidFill>
          <a:ln/>
        </p:spPr>
      </p:sp>
      <p:sp>
        <p:nvSpPr>
          <p:cNvPr id="12" name="Text 9"/>
          <p:cNvSpPr/>
          <p:nvPr/>
        </p:nvSpPr>
        <p:spPr>
          <a:xfrm>
            <a:off x="845106" y="3613785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🏃</a:t>
            </a:r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Ejercicio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845106" y="4000500"/>
            <a:ext cx="7453789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Actividad física moderada y regular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657344" y="4462939"/>
            <a:ext cx="7829312" cy="1036915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15" name="Shape 12"/>
          <p:cNvSpPr/>
          <p:nvPr/>
        </p:nvSpPr>
        <p:spPr>
          <a:xfrm>
            <a:off x="657344" y="4462939"/>
            <a:ext cx="7829312" cy="22860"/>
          </a:xfrm>
          <a:prstGeom prst="roundRect">
            <a:avLst>
              <a:gd name="adj" fmla="val 123256"/>
            </a:avLst>
          </a:prstGeom>
          <a:solidFill>
            <a:srgbClr val="D6D3CC"/>
          </a:solidFill>
          <a:ln/>
        </p:spPr>
      </p:sp>
      <p:sp>
        <p:nvSpPr>
          <p:cNvPr id="16" name="Text 13"/>
          <p:cNvSpPr/>
          <p:nvPr/>
        </p:nvSpPr>
        <p:spPr>
          <a:xfrm>
            <a:off x="845106" y="4650700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😴</a:t>
            </a:r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Sueño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845106" y="5037415"/>
            <a:ext cx="7453789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7–9 horas para regenerar células inmunes</a:t>
            </a:r>
            <a:endParaRPr lang="en-US" sz="1450" dirty="0"/>
          </a:p>
        </p:txBody>
      </p:sp>
      <p:sp>
        <p:nvSpPr>
          <p:cNvPr id="18" name="Shape 15"/>
          <p:cNvSpPr/>
          <p:nvPr/>
        </p:nvSpPr>
        <p:spPr>
          <a:xfrm>
            <a:off x="657344" y="5499854"/>
            <a:ext cx="7829312" cy="1036915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19" name="Shape 16"/>
          <p:cNvSpPr/>
          <p:nvPr/>
        </p:nvSpPr>
        <p:spPr>
          <a:xfrm>
            <a:off x="657344" y="5499854"/>
            <a:ext cx="7829312" cy="22860"/>
          </a:xfrm>
          <a:prstGeom prst="roundRect">
            <a:avLst>
              <a:gd name="adj" fmla="val 123256"/>
            </a:avLst>
          </a:prstGeom>
          <a:solidFill>
            <a:srgbClr val="D6D3CC"/>
          </a:solidFill>
          <a:ln/>
        </p:spPr>
      </p:sp>
      <p:sp>
        <p:nvSpPr>
          <p:cNvPr id="20" name="Text 17"/>
          <p:cNvSpPr/>
          <p:nvPr/>
        </p:nvSpPr>
        <p:spPr>
          <a:xfrm>
            <a:off x="845106" y="5687616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🧘</a:t>
            </a:r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Estrés</a:t>
            </a:r>
            <a:endParaRPr lang="en-US" sz="1800" dirty="0"/>
          </a:p>
        </p:txBody>
      </p:sp>
      <p:sp>
        <p:nvSpPr>
          <p:cNvPr id="21" name="Text 18"/>
          <p:cNvSpPr/>
          <p:nvPr/>
        </p:nvSpPr>
        <p:spPr>
          <a:xfrm>
            <a:off x="845106" y="6074331"/>
            <a:ext cx="7453789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 estrés crónico suprime la inmunidad</a:t>
            </a:r>
            <a:endParaRPr lang="en-US" sz="1450" dirty="0"/>
          </a:p>
        </p:txBody>
      </p:sp>
      <p:sp>
        <p:nvSpPr>
          <p:cNvPr id="22" name="Shape 19"/>
          <p:cNvSpPr/>
          <p:nvPr/>
        </p:nvSpPr>
        <p:spPr>
          <a:xfrm>
            <a:off x="657344" y="6711672"/>
            <a:ext cx="7829312" cy="985480"/>
          </a:xfrm>
          <a:prstGeom prst="roundRect">
            <a:avLst>
              <a:gd name="adj" fmla="val 2859"/>
            </a:avLst>
          </a:prstGeom>
          <a:solidFill>
            <a:srgbClr val="B6FCB8"/>
          </a:solidFill>
          <a:ln/>
        </p:spPr>
      </p:sp>
      <p:pic>
        <p:nvPicPr>
          <p:cNvPr id="2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06" y="6987778"/>
            <a:ext cx="234791" cy="187762"/>
          </a:xfrm>
          <a:prstGeom prst="rect">
            <a:avLst/>
          </a:prstGeom>
        </p:spPr>
      </p:pic>
      <p:sp>
        <p:nvSpPr>
          <p:cNvPr id="24" name="Text 20"/>
          <p:cNvSpPr/>
          <p:nvPr/>
        </p:nvSpPr>
        <p:spPr>
          <a:xfrm>
            <a:off x="1267658" y="6914078"/>
            <a:ext cx="7031236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investigación continúa avanzando. </a:t>
            </a:r>
            <a:pPr algn="l" indent="0" marL="0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Comprender las anomalías</a:t>
            </a:r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del sistema inmunitario es el primer paso para tratarlas.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498044"/>
            <a:ext cx="72199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Nuestro Guardián Silencioso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54698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Una red intrincada de células, tejidos y moléculas que operan de forma invisible para mantenernos vivos.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3527941"/>
            <a:ext cx="3664744" cy="1669852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7" name="Text 4"/>
          <p:cNvSpPr/>
          <p:nvPr/>
        </p:nvSpPr>
        <p:spPr>
          <a:xfrm>
            <a:off x="1020604" y="37547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Células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4245173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Linfocitos, macrófagos, neutrófilos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85348" y="3527941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10" name="Text 7"/>
          <p:cNvSpPr/>
          <p:nvPr/>
        </p:nvSpPr>
        <p:spPr>
          <a:xfrm>
            <a:off x="4912162" y="37547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Moléculas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912162" y="4245173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Anticuerpos, citoquinas, complemento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424607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3" name="Text 10"/>
          <p:cNvSpPr/>
          <p:nvPr/>
        </p:nvSpPr>
        <p:spPr>
          <a:xfrm>
            <a:off x="1020604" y="5651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Órganos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020604" y="6141839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Timo, bazo, ganglios linfáticos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68786" y="439102"/>
            <a:ext cx="3943826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Las Dos Líneas de Defensa</a:t>
            </a:r>
            <a:endParaRPr lang="en-US" sz="2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8786" y="2427089"/>
            <a:ext cx="3038832" cy="30388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668786" y="5555813"/>
            <a:ext cx="1683425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Inmunidad Innata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2668786" y="5846088"/>
            <a:ext cx="3038832" cy="51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Respuesta </a:t>
            </a:r>
            <a:pPr algn="l" indent="0" marL="0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rápida y general</a:t>
            </a:r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Primera barrera: piel, fiebre, inflamación. No distingue patógenos específicos.</a:t>
            </a:r>
            <a:endParaRPr lang="en-US" sz="10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851" y="1069777"/>
            <a:ext cx="5925264" cy="59252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43851" y="7084933"/>
            <a:ext cx="1694021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Inmunidad Adaptativa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6043851" y="7375208"/>
            <a:ext cx="5925264" cy="343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Respuesta </a:t>
            </a:r>
            <a:pPr algn="l" indent="0" marL="0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lenta y precisa</a:t>
            </a:r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Genera memoria inmunológica. Reconoce y destruye amenazas específicas.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90" y="601147"/>
            <a:ext cx="5270302" cy="70271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43042" y="686395"/>
            <a:ext cx="7630716" cy="1351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Autoinmunidad: Cuando el Cuerpo se Ataca</a:t>
            </a:r>
            <a:endParaRPr lang="en-US" sz="4250" dirty="0"/>
          </a:p>
        </p:txBody>
      </p:sp>
      <p:sp>
        <p:nvSpPr>
          <p:cNvPr id="5" name="Text 2"/>
          <p:cNvSpPr/>
          <p:nvPr/>
        </p:nvSpPr>
        <p:spPr>
          <a:xfrm>
            <a:off x="6243042" y="2346841"/>
            <a:ext cx="7630716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 sistema inmunitario pierde la capacidad de distinguir lo propio de lo extraño.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6243042" y="3254216"/>
            <a:ext cx="7630716" cy="1292304"/>
          </a:xfrm>
          <a:prstGeom prst="roundRect">
            <a:avLst>
              <a:gd name="adj" fmla="val 11321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212562" y="3254216"/>
            <a:ext cx="121920" cy="1292304"/>
          </a:xfrm>
          <a:prstGeom prst="roundRect">
            <a:avLst>
              <a:gd name="adj" fmla="val 26599"/>
            </a:avLst>
          </a:prstGeom>
          <a:solidFill>
            <a:srgbClr val="1B5F39"/>
          </a:solidFill>
          <a:ln/>
        </p:spPr>
      </p:sp>
      <p:sp>
        <p:nvSpPr>
          <p:cNvPr id="8" name="Text 5"/>
          <p:cNvSpPr/>
          <p:nvPr/>
        </p:nvSpPr>
        <p:spPr>
          <a:xfrm>
            <a:off x="6581061" y="3500795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Lupus Eritematoso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6581061" y="3962162"/>
            <a:ext cx="7046119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Afecta piel, riñones, articulaciones y órganos vitales simultáneamente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43042" y="4752499"/>
            <a:ext cx="7630716" cy="1292304"/>
          </a:xfrm>
          <a:prstGeom prst="roundRect">
            <a:avLst>
              <a:gd name="adj" fmla="val 11321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6212562" y="4752499"/>
            <a:ext cx="121920" cy="1292304"/>
          </a:xfrm>
          <a:prstGeom prst="roundRect">
            <a:avLst>
              <a:gd name="adj" fmla="val 26599"/>
            </a:avLst>
          </a:prstGeom>
          <a:solidFill>
            <a:srgbClr val="1B5F39"/>
          </a:solidFill>
          <a:ln/>
        </p:spPr>
      </p:sp>
      <p:sp>
        <p:nvSpPr>
          <p:cNvPr id="12" name="Text 9"/>
          <p:cNvSpPr/>
          <p:nvPr/>
        </p:nvSpPr>
        <p:spPr>
          <a:xfrm>
            <a:off x="6581061" y="4999077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Artritis Reumatoide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6581061" y="5460444"/>
            <a:ext cx="7046119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Inflamación crónica que destruye el cartílago articular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6243042" y="6250781"/>
            <a:ext cx="7630716" cy="1292304"/>
          </a:xfrm>
          <a:prstGeom prst="roundRect">
            <a:avLst>
              <a:gd name="adj" fmla="val 11321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212562" y="6250781"/>
            <a:ext cx="121920" cy="1292304"/>
          </a:xfrm>
          <a:prstGeom prst="roundRect">
            <a:avLst>
              <a:gd name="adj" fmla="val 26599"/>
            </a:avLst>
          </a:prstGeom>
          <a:solidFill>
            <a:srgbClr val="1B5F39"/>
          </a:solidFill>
          <a:ln/>
        </p:spPr>
      </p:sp>
      <p:sp>
        <p:nvSpPr>
          <p:cNvPr id="16" name="Text 13"/>
          <p:cNvSpPr/>
          <p:nvPr/>
        </p:nvSpPr>
        <p:spPr>
          <a:xfrm>
            <a:off x="6581061" y="6497360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Esclerosis Múltiple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6581061" y="6958727"/>
            <a:ext cx="7046119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Daño a la mielina del sistema nervioso central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5857280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Alergias: Reacción Exagerada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3205" y="3477935"/>
            <a:ext cx="2382917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Hipersensibilidad tipo I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543205" y="3904297"/>
            <a:ext cx="6015395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 sistema reacciona de forma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desproporcionada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ante sustancias inofensivas como el polvo o el polen.</a:t>
            </a:r>
            <a:endParaRPr lang="en-US" sz="1400" dirty="0"/>
          </a:p>
        </p:txBody>
      </p:sp>
      <p:sp>
        <p:nvSpPr>
          <p:cNvPr id="7" name="Shape 3"/>
          <p:cNvSpPr/>
          <p:nvPr/>
        </p:nvSpPr>
        <p:spPr>
          <a:xfrm>
            <a:off x="7543205" y="4585811"/>
            <a:ext cx="6015395" cy="928568"/>
          </a:xfrm>
          <a:prstGeom prst="roundRect">
            <a:avLst>
              <a:gd name="adj" fmla="val 2920"/>
            </a:avLst>
          </a:prstGeom>
          <a:solidFill>
            <a:srgbClr val="FCF2B5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942" y="4851559"/>
            <a:ext cx="225862" cy="18073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130540" y="4774883"/>
            <a:ext cx="5247323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anafilaxia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es una emergencia médica de riesgo vital que requiere epinefrina inmediata.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8873"/>
            <a:ext cx="108293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Inmunodeficiencias: La Defensa Debilitada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21280"/>
            <a:ext cx="3700105" cy="22868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916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Primarias (Genéticas)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82020"/>
            <a:ext cx="637960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Presentes desde el nacimiento. Ejemplo: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SCID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— inmunodeficiencia combinada grave. El sistema casi no funciona.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884" y="2621280"/>
            <a:ext cx="3700224" cy="22868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5191601"/>
            <a:ext cx="31459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Secundarias (Adquiridas)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5682020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Causadas por factores externos: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VIH/SIDA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desnutrición severa, quimioterapia, estrés crónico.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1393" y="587097"/>
            <a:ext cx="5291495" cy="705540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2228" y="604123"/>
            <a:ext cx="7779544" cy="1218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VIH/SIDA: Ataque al Corazón de la Defensa</a:t>
            </a:r>
            <a:endParaRPr lang="en-US" sz="3800" dirty="0"/>
          </a:p>
        </p:txBody>
      </p:sp>
      <p:sp>
        <p:nvSpPr>
          <p:cNvPr id="5" name="Shape 2"/>
          <p:cNvSpPr/>
          <p:nvPr/>
        </p:nvSpPr>
        <p:spPr>
          <a:xfrm>
            <a:off x="541853" y="2073593"/>
            <a:ext cx="3932753" cy="5551765"/>
          </a:xfrm>
          <a:prstGeom prst="roundRect">
            <a:avLst>
              <a:gd name="adj" fmla="val 743"/>
            </a:avLst>
          </a:prstGeom>
          <a:solidFill>
            <a:srgbClr val="1B5F39"/>
          </a:solidFill>
          <a:ln/>
        </p:spPr>
      </p:sp>
      <p:sp>
        <p:nvSpPr>
          <p:cNvPr id="6" name="Text 3"/>
          <p:cNvSpPr/>
          <p:nvPr/>
        </p:nvSpPr>
        <p:spPr>
          <a:xfrm>
            <a:off x="736759" y="2240994"/>
            <a:ext cx="24366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¿Cómo actúa el VIH?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36759" y="2712958"/>
            <a:ext cx="3542943" cy="869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Infecta y destruye los </a:t>
            </a:r>
            <a:pPr algn="l" indent="0" marL="0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linfocitos T CD4</a:t>
            </a:r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las células directoras de la respuesta inmunitaria.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36759" y="3733443"/>
            <a:ext cx="3542943" cy="869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Sin tratamiento, el conteo de CD4 cae hasta el punto de no poder combatir infecciones oportunistas.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4817388" y="2240994"/>
            <a:ext cx="3126938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Progresión de la enfermedad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4817388" y="2733913"/>
            <a:ext cx="389811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01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4817388" y="3042285"/>
            <a:ext cx="3652004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2" name="Text 9"/>
          <p:cNvSpPr/>
          <p:nvPr/>
        </p:nvSpPr>
        <p:spPr>
          <a:xfrm>
            <a:off x="4817388" y="3185398"/>
            <a:ext cx="24366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Infección aguda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4817388" y="3657362"/>
            <a:ext cx="365200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Síntomas gripales. Alta carga viral.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4817388" y="4260771"/>
            <a:ext cx="389811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02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4817388" y="4569143"/>
            <a:ext cx="3652004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6" name="Text 13"/>
          <p:cNvSpPr/>
          <p:nvPr/>
        </p:nvSpPr>
        <p:spPr>
          <a:xfrm>
            <a:off x="4817388" y="4712256"/>
            <a:ext cx="24366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Latencia clínica</a:t>
            </a:r>
            <a:endParaRPr lang="en-US" sz="1900" dirty="0"/>
          </a:p>
        </p:txBody>
      </p:sp>
      <p:sp>
        <p:nvSpPr>
          <p:cNvPr id="17" name="Text 14"/>
          <p:cNvSpPr/>
          <p:nvPr/>
        </p:nvSpPr>
        <p:spPr>
          <a:xfrm>
            <a:off x="4817388" y="5184219"/>
            <a:ext cx="365200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Años sin síntomas. Virus activo.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4817388" y="5787628"/>
            <a:ext cx="389811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03</a:t>
            </a:r>
            <a:endParaRPr lang="en-US" sz="1500" dirty="0"/>
          </a:p>
        </p:txBody>
      </p:sp>
      <p:sp>
        <p:nvSpPr>
          <p:cNvPr id="19" name="Shape 16"/>
          <p:cNvSpPr/>
          <p:nvPr/>
        </p:nvSpPr>
        <p:spPr>
          <a:xfrm>
            <a:off x="4817388" y="6096000"/>
            <a:ext cx="3652004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20" name="Text 17"/>
          <p:cNvSpPr/>
          <p:nvPr/>
        </p:nvSpPr>
        <p:spPr>
          <a:xfrm>
            <a:off x="4817388" y="6239113"/>
            <a:ext cx="24366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SIDA</a:t>
            </a:r>
            <a:endParaRPr lang="en-US" sz="1900" dirty="0"/>
          </a:p>
        </p:txBody>
      </p:sp>
      <p:sp>
        <p:nvSpPr>
          <p:cNvPr id="21" name="Text 18"/>
          <p:cNvSpPr/>
          <p:nvPr/>
        </p:nvSpPr>
        <p:spPr>
          <a:xfrm>
            <a:off x="4817388" y="6711077"/>
            <a:ext cx="3652004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CD4 &lt;200 células/μL. Infecciones oportunistas.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376" y="592574"/>
            <a:ext cx="8922901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Trasplantes: El Desafío de la Tolerancia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376" y="1723787"/>
            <a:ext cx="4291013" cy="42910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19499" y="2774990"/>
            <a:ext cx="283356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rechazo inmunológico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5519499" y="3282315"/>
            <a:ext cx="8399026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Los linfocitos T reconocen el órgano trasplantado como </a:t>
            </a:r>
            <a:pPr algn="l" indent="0" marL="0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"no propio"</a:t>
            </a:r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y lo atacan.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5519499" y="3805357"/>
            <a:ext cx="8399026" cy="1134904"/>
          </a:xfrm>
          <a:prstGeom prst="roundRect">
            <a:avLst>
              <a:gd name="adj" fmla="val 2717"/>
            </a:avLst>
          </a:prstGeom>
          <a:solidFill>
            <a:srgbClr val="B6D6FC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001" y="4110871"/>
            <a:ext cx="256937" cy="2055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87440" y="4042886"/>
            <a:ext cx="7525583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Los </a:t>
            </a:r>
            <a:pPr algn="l" indent="0" marL="0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inmunosupresores</a:t>
            </a:r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salvan el órgano pero aumentan el riesgo de infecciones.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719376" y="6433899"/>
            <a:ext cx="6502718" cy="1203008"/>
          </a:xfrm>
          <a:prstGeom prst="roundRect">
            <a:avLst>
              <a:gd name="adj" fmla="val 256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947737" y="6662261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Rechazo hiperagudo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947737" y="7095053"/>
            <a:ext cx="6045994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Minutos u horas. Anticuerpos preformados.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7408307" y="6433899"/>
            <a:ext cx="6502718" cy="1203008"/>
          </a:xfrm>
          <a:prstGeom prst="roundRect">
            <a:avLst>
              <a:gd name="adj" fmla="val 256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7636669" y="6662261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Rechazo crónico</a:t>
            </a:r>
            <a:endParaRPr lang="en-US" sz="2000" dirty="0"/>
          </a:p>
        </p:txBody>
      </p:sp>
      <p:sp>
        <p:nvSpPr>
          <p:cNvPr id="14" name="Text 10"/>
          <p:cNvSpPr/>
          <p:nvPr/>
        </p:nvSpPr>
        <p:spPr>
          <a:xfrm>
            <a:off x="7636669" y="7095053"/>
            <a:ext cx="6045994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Meses o años. Requiere inmunosupresión continua.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3776" y="603528"/>
            <a:ext cx="5266730" cy="702242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69025" y="647105"/>
            <a:ext cx="5493425" cy="686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Avances y Esperanza</a:t>
            </a:r>
            <a:endParaRPr lang="en-US" sz="43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5" y="1652945"/>
            <a:ext cx="549235" cy="54923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84246" y="1652945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Terapias Biológicas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584246" y="2123837"/>
            <a:ext cx="6790730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Anticuerpos monoclonales que modulan la respuesta inmune con alta precisión</a:t>
            </a:r>
            <a:endParaRPr lang="en-US" sz="17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025" y="3241715"/>
            <a:ext cx="549235" cy="54923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84246" y="3241715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Terapia Génica</a:t>
            </a:r>
            <a:endParaRPr lang="en-US" sz="2150" dirty="0"/>
          </a:p>
        </p:txBody>
      </p:sp>
      <p:sp>
        <p:nvSpPr>
          <p:cNvPr id="10" name="Text 5"/>
          <p:cNvSpPr/>
          <p:nvPr/>
        </p:nvSpPr>
        <p:spPr>
          <a:xfrm>
            <a:off x="1584246" y="3712607"/>
            <a:ext cx="6790730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Corrección de mutaciones genéticas causantes de inmunodeficiencias primarias</a:t>
            </a:r>
            <a:endParaRPr lang="en-US" sz="17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9025" y="4830485"/>
            <a:ext cx="549235" cy="54923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584246" y="4830485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Células Madre</a:t>
            </a:r>
            <a:endParaRPr lang="en-US" sz="2150" dirty="0"/>
          </a:p>
        </p:txBody>
      </p:sp>
      <p:sp>
        <p:nvSpPr>
          <p:cNvPr id="13" name="Text 7"/>
          <p:cNvSpPr/>
          <p:nvPr/>
        </p:nvSpPr>
        <p:spPr>
          <a:xfrm>
            <a:off x="1584246" y="5301377"/>
            <a:ext cx="6790730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Trasplante de células madre hematopoyéticas para reconstruir el sistema inmune</a:t>
            </a:r>
            <a:endParaRPr lang="en-US" sz="17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025" y="6419255"/>
            <a:ext cx="549235" cy="54923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584246" y="6419255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CAR-T Cell</a:t>
            </a:r>
            <a:endParaRPr lang="en-US" sz="2150" dirty="0"/>
          </a:p>
        </p:txBody>
      </p:sp>
      <p:sp>
        <p:nvSpPr>
          <p:cNvPr id="16" name="Text 9"/>
          <p:cNvSpPr/>
          <p:nvPr/>
        </p:nvSpPr>
        <p:spPr>
          <a:xfrm>
            <a:off x="1584246" y="6890147"/>
            <a:ext cx="6790730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Linfocitos T modificados genéticamente para atacar células tumorales específicas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2026-04-25T02:31:03Z</dcterms:created>
  <dcterms:modified xsi:type="dcterms:W3CDTF">2026-04-25T02:31:03Z</dcterms:modified>
</cp:coreProperties>
</file>