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Alice"/>
      <p:regular r:id="rId17"/>
    </p:embeddedFont>
    <p:embeddedFont>
      <p:font typeface="Alice"/>
      <p:regular r:id="rId18"/>
    </p:embeddedFont>
    <p:embeddedFont>
      <p:font typeface="Lora"/>
      <p:regular r:id="rId19"/>
    </p:embeddedFont>
    <p:embeddedFont>
      <p:font typeface="Lora"/>
      <p:regular r:id="rId20"/>
    </p:embeddedFont>
    <p:embeddedFont>
      <p:font typeface="Lora"/>
      <p:regular r:id="rId21"/>
    </p:embeddedFont>
    <p:embeddedFont>
      <p:font typeface="Lora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svg"/><Relationship Id="rId9" Type="http://schemas.openxmlformats.org/officeDocument/2006/relationships/slideLayout" Target="../slideLayouts/slideLayout4.xml"/><Relationship Id="rId10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image" Target="../media/image-4-5.svg"/><Relationship Id="rId6" Type="http://schemas.openxmlformats.org/officeDocument/2006/relationships/image" Target="../media/image-4-6.pn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image" Target="../media/image-6-8.png"/><Relationship Id="rId9" Type="http://schemas.openxmlformats.org/officeDocument/2006/relationships/image" Target="../media/image-6-9.svg"/><Relationship Id="rId10" Type="http://schemas.openxmlformats.org/officeDocument/2006/relationships/slideLayout" Target="../slideLayouts/slideLayout7.xml"/><Relationship Id="rId11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slideLayout" Target="../slideLayouts/slideLayout8.xml"/><Relationship Id="rId8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image" Target="../media/image-9-8.png"/><Relationship Id="rId9" Type="http://schemas.openxmlformats.org/officeDocument/2006/relationships/image" Target="../media/image-9-9.svg"/><Relationship Id="rId10" Type="http://schemas.openxmlformats.org/officeDocument/2006/relationships/slideLayout" Target="../slideLayouts/slideLayout10.xml"/><Relationship Id="rId11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Cuidando Tu Salud: El Poder de la Prevención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Pequeños hábitos, grandes resultados. Descubre cómo la prevención transforma tu calidad de vida.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6751" y="594241"/>
            <a:ext cx="5280779" cy="704111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19376" y="606743"/>
            <a:ext cx="5243155" cy="642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Tu Salud en Tus Manos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719376" y="1528405"/>
            <a:ext cx="7705249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prevención no es un evento único — es un </a:t>
            </a:r>
            <a:pPr algn="l" indent="0" marL="0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compromiso diario</a:t>
            </a:r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719376" y="2051447"/>
            <a:ext cx="7705249" cy="4629150"/>
          </a:xfrm>
          <a:prstGeom prst="roundRect">
            <a:avLst>
              <a:gd name="adj" fmla="val 666"/>
            </a:avLst>
          </a:prstGeom>
          <a:solidFill>
            <a:srgbClr val="F0EDE6"/>
          </a:solidFill>
          <a:ln/>
        </p:spPr>
      </p:sp>
      <p:sp>
        <p:nvSpPr>
          <p:cNvPr id="7" name="Shape 4"/>
          <p:cNvSpPr/>
          <p:nvPr/>
        </p:nvSpPr>
        <p:spPr>
          <a:xfrm>
            <a:off x="719376" y="2051447"/>
            <a:ext cx="7705249" cy="1157288"/>
          </a:xfrm>
          <a:prstGeom prst="roundRect">
            <a:avLst>
              <a:gd name="adj" fmla="val 2664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924878" y="2256949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🥗</a:t>
            </a:r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Come bien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924878" y="2689741"/>
            <a:ext cx="7294245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Elige alimentos naturales y nutritivos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19376" y="3208734"/>
            <a:ext cx="7705249" cy="1157288"/>
          </a:xfrm>
          <a:prstGeom prst="rect">
            <a:avLst/>
          </a:prstGeom>
          <a:solidFill>
            <a:srgbClr val="F0EDE6"/>
          </a:solidFill>
          <a:ln/>
        </p:spPr>
      </p:sp>
      <p:sp>
        <p:nvSpPr>
          <p:cNvPr id="11" name="Shape 8"/>
          <p:cNvSpPr/>
          <p:nvPr/>
        </p:nvSpPr>
        <p:spPr>
          <a:xfrm>
            <a:off x="719376" y="3208734"/>
            <a:ext cx="7705249" cy="22860"/>
          </a:xfrm>
          <a:prstGeom prst="roundRect">
            <a:avLst>
              <a:gd name="adj" fmla="val 134884"/>
            </a:avLst>
          </a:prstGeom>
          <a:solidFill>
            <a:srgbClr val="D6D3CC"/>
          </a:solidFill>
          <a:ln/>
        </p:spPr>
      </p:sp>
      <p:sp>
        <p:nvSpPr>
          <p:cNvPr id="12" name="Text 9"/>
          <p:cNvSpPr/>
          <p:nvPr/>
        </p:nvSpPr>
        <p:spPr>
          <a:xfrm>
            <a:off x="924878" y="3414236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🏃</a:t>
            </a:r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Muévete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924878" y="3847028"/>
            <a:ext cx="7294245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150 minutos de actividad por semana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719376" y="4366022"/>
            <a:ext cx="7705249" cy="1157288"/>
          </a:xfrm>
          <a:prstGeom prst="rect">
            <a:avLst/>
          </a:prstGeom>
          <a:solidFill>
            <a:srgbClr val="F0EDE6"/>
          </a:solidFill>
          <a:ln/>
        </p:spPr>
      </p:sp>
      <p:sp>
        <p:nvSpPr>
          <p:cNvPr id="15" name="Shape 12"/>
          <p:cNvSpPr/>
          <p:nvPr/>
        </p:nvSpPr>
        <p:spPr>
          <a:xfrm>
            <a:off x="719376" y="4366022"/>
            <a:ext cx="7705249" cy="22860"/>
          </a:xfrm>
          <a:prstGeom prst="roundRect">
            <a:avLst>
              <a:gd name="adj" fmla="val 134884"/>
            </a:avLst>
          </a:prstGeom>
          <a:solidFill>
            <a:srgbClr val="D6D3CC"/>
          </a:solidFill>
          <a:ln/>
        </p:spPr>
      </p:sp>
      <p:sp>
        <p:nvSpPr>
          <p:cNvPr id="16" name="Text 13"/>
          <p:cNvSpPr/>
          <p:nvPr/>
        </p:nvSpPr>
        <p:spPr>
          <a:xfrm>
            <a:off x="924878" y="4571524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💉</a:t>
            </a:r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Vacúnate</a:t>
            </a:r>
            <a:endParaRPr lang="en-US" sz="2000" dirty="0"/>
          </a:p>
        </p:txBody>
      </p:sp>
      <p:sp>
        <p:nvSpPr>
          <p:cNvPr id="17" name="Text 14"/>
          <p:cNvSpPr/>
          <p:nvPr/>
        </p:nvSpPr>
        <p:spPr>
          <a:xfrm>
            <a:off x="924878" y="5004316"/>
            <a:ext cx="7294245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Protégete y protege a los tuyos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719376" y="5523309"/>
            <a:ext cx="7705249" cy="1157288"/>
          </a:xfrm>
          <a:prstGeom prst="rect">
            <a:avLst/>
          </a:prstGeom>
          <a:solidFill>
            <a:srgbClr val="F0EDE6"/>
          </a:solidFill>
          <a:ln/>
        </p:spPr>
      </p:sp>
      <p:sp>
        <p:nvSpPr>
          <p:cNvPr id="19" name="Shape 16"/>
          <p:cNvSpPr/>
          <p:nvPr/>
        </p:nvSpPr>
        <p:spPr>
          <a:xfrm>
            <a:off x="719376" y="5523309"/>
            <a:ext cx="7705249" cy="22860"/>
          </a:xfrm>
          <a:prstGeom prst="roundRect">
            <a:avLst>
              <a:gd name="adj" fmla="val 134884"/>
            </a:avLst>
          </a:prstGeom>
          <a:solidFill>
            <a:srgbClr val="D6D3CC"/>
          </a:solidFill>
          <a:ln/>
        </p:spPr>
      </p:sp>
      <p:sp>
        <p:nvSpPr>
          <p:cNvPr id="20" name="Text 17"/>
          <p:cNvSpPr/>
          <p:nvPr/>
        </p:nvSpPr>
        <p:spPr>
          <a:xfrm>
            <a:off x="924878" y="5728811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🩺</a:t>
            </a:r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Chequéate</a:t>
            </a:r>
            <a:endParaRPr lang="en-US" sz="2000" dirty="0"/>
          </a:p>
        </p:txBody>
      </p:sp>
      <p:sp>
        <p:nvSpPr>
          <p:cNvPr id="21" name="Text 18"/>
          <p:cNvSpPr/>
          <p:nvPr/>
        </p:nvSpPr>
        <p:spPr>
          <a:xfrm>
            <a:off x="924878" y="6161603"/>
            <a:ext cx="7294245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Visita tu médico regularmente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1027628" y="7099697"/>
            <a:ext cx="7396996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¡Empieza hoy!</a:t>
            </a:r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Cada pequeño hábito cuenta. Tu salud es tu mayor riqueza.</a:t>
            </a:r>
            <a:endParaRPr lang="en-US" sz="1600" dirty="0"/>
          </a:p>
        </p:txBody>
      </p:sp>
      <p:sp>
        <p:nvSpPr>
          <p:cNvPr id="23" name="Shape 20"/>
          <p:cNvSpPr/>
          <p:nvPr/>
        </p:nvSpPr>
        <p:spPr>
          <a:xfrm>
            <a:off x="719376" y="6890147"/>
            <a:ext cx="22860" cy="732592"/>
          </a:xfrm>
          <a:prstGeom prst="rect">
            <a:avLst/>
          </a:prstGeom>
          <a:solidFill>
            <a:srgbClr val="1B5F39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65" y="591860"/>
            <a:ext cx="5284351" cy="704588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93393" y="762714"/>
            <a:ext cx="5050393" cy="631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¿Por Qué Prevenir?</a:t>
            </a:r>
            <a:endParaRPr lang="en-US" sz="39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393" y="1866186"/>
            <a:ext cx="3618548" cy="207502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312479" y="1843683"/>
            <a:ext cx="3519726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Factores de riesgo modificables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10312479" y="2339221"/>
            <a:ext cx="3618548" cy="611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mayoría de las muertes prematuras son </a:t>
            </a:r>
            <a:pPr algn="l" indent="0" marL="0">
              <a:lnSpc>
                <a:spcPts val="2400"/>
              </a:lnSpc>
              <a:buNone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prevenibles</a:t>
            </a:r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Shape 4"/>
          <p:cNvSpPr/>
          <p:nvPr/>
        </p:nvSpPr>
        <p:spPr>
          <a:xfrm>
            <a:off x="10312479" y="3152656"/>
            <a:ext cx="3618548" cy="1250633"/>
          </a:xfrm>
          <a:prstGeom prst="roundRect">
            <a:avLst>
              <a:gd name="adj" fmla="val 2423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10537269" y="3377446"/>
            <a:ext cx="2525197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Obesidad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10537269" y="3872984"/>
            <a:ext cx="3168968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Aumenta el riesgo cardiovascular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10312479" y="4583192"/>
            <a:ext cx="3618548" cy="1250633"/>
          </a:xfrm>
          <a:prstGeom prst="roundRect">
            <a:avLst>
              <a:gd name="adj" fmla="val 2423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10537269" y="4807982"/>
            <a:ext cx="2525197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Hipertensión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10537269" y="5303520"/>
            <a:ext cx="3168968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Silenciosa y peligrosa</a:t>
            </a:r>
            <a:endParaRPr lang="en-US" sz="1550" dirty="0"/>
          </a:p>
        </p:txBody>
      </p:sp>
      <p:sp>
        <p:nvSpPr>
          <p:cNvPr id="14" name="Shape 10"/>
          <p:cNvSpPr/>
          <p:nvPr/>
        </p:nvSpPr>
        <p:spPr>
          <a:xfrm>
            <a:off x="10312479" y="6013728"/>
            <a:ext cx="3618548" cy="1250633"/>
          </a:xfrm>
          <a:prstGeom prst="roundRect">
            <a:avLst>
              <a:gd name="adj" fmla="val 2423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10537269" y="6238518"/>
            <a:ext cx="2525197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Tabaquismo</a:t>
            </a:r>
            <a:endParaRPr lang="en-US" sz="1950" dirty="0"/>
          </a:p>
        </p:txBody>
      </p:sp>
      <p:sp>
        <p:nvSpPr>
          <p:cNvPr id="16" name="Text 12"/>
          <p:cNvSpPr/>
          <p:nvPr/>
        </p:nvSpPr>
        <p:spPr>
          <a:xfrm>
            <a:off x="10537269" y="6734056"/>
            <a:ext cx="3168968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Principal causa evitable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21487"/>
            <a:ext cx="84173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Los Pilares de una Vida Saludable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2583894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4343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Nutrición Balanceada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924776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base de una salud óptima. Lo que comes define cómo te sientes.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2583894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34343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Ejercicio Regular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3924776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Mueve tu cuerpo y protege tu corazón, mente y articulaciones.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104209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9546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Higiene Personal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93790" y="6445091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Tu primera barrera contra infecciones y enfermedades.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6884" y="5104209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56884" y="59546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Chequeos Médicos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456884" y="6445091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detección temprana salva vidas.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012156"/>
            <a:ext cx="4205168" cy="420516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559981" y="1586389"/>
            <a:ext cx="1302187" cy="426244"/>
          </a:xfrm>
          <a:prstGeom prst="roundRect">
            <a:avLst>
              <a:gd name="adj" fmla="val 6386"/>
            </a:avLst>
          </a:prstGeom>
          <a:solidFill>
            <a:srgbClr val="D7F4E4"/>
          </a:solidFill>
          <a:ln/>
        </p:spPr>
      </p:sp>
      <p:sp>
        <p:nvSpPr>
          <p:cNvPr id="4" name="Text 1"/>
          <p:cNvSpPr/>
          <p:nvPr/>
        </p:nvSpPr>
        <p:spPr>
          <a:xfrm>
            <a:off x="5696069" y="1654373"/>
            <a:ext cx="103001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NUTRICIÓN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5559981" y="2103358"/>
            <a:ext cx="726126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Combustible para Tu Cuerpo</a:t>
            </a:r>
            <a:endParaRPr lang="en-US" sz="44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4991" y="3074313"/>
            <a:ext cx="340162" cy="34016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297097" y="3067288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✅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Incluye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297097" y="3656052"/>
            <a:ext cx="75470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Frutas, verduras, granos enteros y proteínas magras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4991" y="4479608"/>
            <a:ext cx="340162" cy="34016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297097" y="4472583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❌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Evita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6297097" y="5061347"/>
            <a:ext cx="75470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Azúcares en exceso, grasas saturadas y ultraprocesados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5559981" y="5679400"/>
            <a:ext cx="8284131" cy="963811"/>
          </a:xfrm>
          <a:prstGeom prst="roundRect">
            <a:avLst>
              <a:gd name="adj" fmla="val 3530"/>
            </a:avLst>
          </a:prstGeom>
          <a:solidFill>
            <a:srgbClr val="B6FCB8"/>
          </a:solidFill>
          <a:ln/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795" y="6023491"/>
            <a:ext cx="283488" cy="22681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297097" y="5962888"/>
            <a:ext cx="732020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mitad de tu plato debe ser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frutas y verduras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1183600"/>
            <a:ext cx="62032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El Poder del Movimiento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2345888"/>
            <a:ext cx="3636407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150</a:t>
            </a:r>
            <a:endParaRPr lang="en-US" sz="5850" dirty="0"/>
          </a:p>
        </p:txBody>
      </p:sp>
      <p:sp>
        <p:nvSpPr>
          <p:cNvPr id="6" name="Text 3"/>
          <p:cNvSpPr/>
          <p:nvPr/>
        </p:nvSpPr>
        <p:spPr>
          <a:xfrm>
            <a:off x="1194316" y="33776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Minutos/semana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3868103"/>
            <a:ext cx="36364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Actividad moderada recomendada por la OMS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713684" y="2345888"/>
            <a:ext cx="363652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30%</a:t>
            </a:r>
            <a:endParaRPr lang="en-US" sz="5850" dirty="0"/>
          </a:p>
        </p:txBody>
      </p:sp>
      <p:sp>
        <p:nvSpPr>
          <p:cNvPr id="9" name="Text 6"/>
          <p:cNvSpPr/>
          <p:nvPr/>
        </p:nvSpPr>
        <p:spPr>
          <a:xfrm>
            <a:off x="5114330" y="33776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Menos riesgo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713684" y="3868103"/>
            <a:ext cx="36365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 enfermedades cardiovasculares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2753678" y="5160883"/>
            <a:ext cx="363652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2x</a:t>
            </a:r>
            <a:endParaRPr lang="en-US" sz="5850" dirty="0"/>
          </a:p>
        </p:txBody>
      </p:sp>
      <p:sp>
        <p:nvSpPr>
          <p:cNvPr id="12" name="Text 9"/>
          <p:cNvSpPr/>
          <p:nvPr/>
        </p:nvSpPr>
        <p:spPr>
          <a:xfrm>
            <a:off x="3154323" y="61926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Mejor sueño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2753678" y="6683097"/>
            <a:ext cx="36365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Y reducción del estrés crónico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276469"/>
            <a:ext cx="1035248" cy="426244"/>
          </a:xfrm>
          <a:prstGeom prst="roundRect">
            <a:avLst>
              <a:gd name="adj" fmla="val 6386"/>
            </a:avLst>
          </a:prstGeom>
          <a:solidFill>
            <a:srgbClr val="D7F4E4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1344454"/>
            <a:ext cx="763072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HIGIENE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793438"/>
            <a:ext cx="4205168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Tu Primera Línea de Defensa</a:t>
            </a:r>
            <a:endParaRPr lang="en-US" sz="4450" dirty="0"/>
          </a:p>
        </p:txBody>
      </p:sp>
      <p:sp>
        <p:nvSpPr>
          <p:cNvPr id="5" name="Text 3"/>
          <p:cNvSpPr/>
          <p:nvPr/>
        </p:nvSpPr>
        <p:spPr>
          <a:xfrm>
            <a:off x="793790" y="4146590"/>
            <a:ext cx="420516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El lavado de manos correcto elimina el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99% de los gérmenes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responsables de enfermedades comunes.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439370"/>
            <a:ext cx="4205168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Antes y después de comer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Después del baño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Al llegar a casa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Antes de preparar alimentos</a:t>
            </a:r>
            <a:endParaRPr lang="en-US" sz="17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8320" y="2241233"/>
            <a:ext cx="8187333" cy="3747016"/>
          </a:xfrm>
          <a:prstGeom prst="rect">
            <a:avLst/>
          </a:prstGeom>
        </p:spPr>
      </p:pic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46354" y="3176762"/>
            <a:ext cx="526399" cy="52640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1877364" y="4950400"/>
            <a:ext cx="1537088" cy="5921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Enjuagar y Secar</a:t>
            </a:r>
            <a:endParaRPr lang="en-US" sz="18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9238" y="3177749"/>
            <a:ext cx="526399" cy="52640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940214" y="5098450"/>
            <a:ext cx="1537088" cy="29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Frotar 20s</a:t>
            </a:r>
            <a:endParaRPr lang="en-US" sz="18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2615" y="3177749"/>
            <a:ext cx="526399" cy="5264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013591" y="5098450"/>
            <a:ext cx="1537088" cy="29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Jabón</a:t>
            </a:r>
            <a:endParaRPr lang="en-US" sz="18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55464" y="3177749"/>
            <a:ext cx="526400" cy="52640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6044856" y="5098450"/>
            <a:ext cx="1537087" cy="29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Mojar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28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Niveles de Prevención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3169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Un enfoque </a:t>
            </a:r>
            <a:pPr algn="ctr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integral</a:t>
            </a:r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para cuidar tu salud en cada etapa de la vida.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749748"/>
            <a:ext cx="2173724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21167" y="3243620"/>
            <a:ext cx="318968" cy="31896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194328" y="29765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Prevención Terciaria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3194328" y="3466981"/>
            <a:ext cx="66703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Manejo de enfermedades existentes para evitar complicaciones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3080861" y="4041458"/>
            <a:ext cx="10642402" cy="15240"/>
          </a:xfrm>
          <a:prstGeom prst="roundRect">
            <a:avLst>
              <a:gd name="adj" fmla="val 223256"/>
            </a:avLst>
          </a:prstGeom>
          <a:solidFill>
            <a:srgbClr val="D6D3CC"/>
          </a:solidFill>
          <a:ln/>
        </p:spPr>
      </p:sp>
      <p:sp>
        <p:nvSpPr>
          <p:cNvPr id="9" name="Shape 6"/>
          <p:cNvSpPr/>
          <p:nvPr/>
        </p:nvSpPr>
        <p:spPr>
          <a:xfrm>
            <a:off x="793790" y="4170045"/>
            <a:ext cx="4347567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8089" y="4663916"/>
            <a:ext cx="318968" cy="31896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368171" y="4396859"/>
            <a:ext cx="290714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Prevención Secundaria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368171" y="4887278"/>
            <a:ext cx="68270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Detección temprana: chequeos, exámenes, diagnóstico oportuno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5254704" y="5461754"/>
            <a:ext cx="8468558" cy="15240"/>
          </a:xfrm>
          <a:prstGeom prst="roundRect">
            <a:avLst>
              <a:gd name="adj" fmla="val 223256"/>
            </a:avLst>
          </a:prstGeom>
          <a:solidFill>
            <a:srgbClr val="D6D3CC"/>
          </a:solidFill>
          <a:ln/>
        </p:spPr>
      </p:sp>
      <p:sp>
        <p:nvSpPr>
          <p:cNvPr id="14" name="Shape 10"/>
          <p:cNvSpPr/>
          <p:nvPr/>
        </p:nvSpPr>
        <p:spPr>
          <a:xfrm>
            <a:off x="793790" y="5590342"/>
            <a:ext cx="6521410" cy="1669852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5011" y="6265664"/>
            <a:ext cx="318968" cy="31896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542014" y="58171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Prevención Primaria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7542014" y="6307574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Evitar que la enfermedad ocurra: vacunas y hábitos saludables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012156"/>
            <a:ext cx="4205168" cy="420516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559981" y="1226820"/>
            <a:ext cx="1475542" cy="426244"/>
          </a:xfrm>
          <a:prstGeom prst="roundRect">
            <a:avLst>
              <a:gd name="adj" fmla="val 6386"/>
            </a:avLst>
          </a:prstGeom>
          <a:solidFill>
            <a:srgbClr val="D7F4E4"/>
          </a:solidFill>
          <a:ln/>
        </p:spPr>
      </p:sp>
      <p:sp>
        <p:nvSpPr>
          <p:cNvPr id="4" name="Text 1"/>
          <p:cNvSpPr/>
          <p:nvPr/>
        </p:nvSpPr>
        <p:spPr>
          <a:xfrm>
            <a:off x="5696069" y="1294805"/>
            <a:ext cx="1203365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VACUNACIÓN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5559981" y="174378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Escudo Protector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5559981" y="2679383"/>
            <a:ext cx="82841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Las vacunas son una de las herramientas más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eficaces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de la medicina moderna.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559981" y="3660338"/>
            <a:ext cx="4028599" cy="1760577"/>
          </a:xfrm>
          <a:prstGeom prst="roundRect">
            <a:avLst>
              <a:gd name="adj" fmla="val 1933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5786795" y="38871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Protección Individual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786795" y="4468297"/>
            <a:ext cx="357497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Previene enfermedades infecciosas graves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815393" y="3660338"/>
            <a:ext cx="4028718" cy="1760577"/>
          </a:xfrm>
          <a:prstGeom prst="roundRect">
            <a:avLst>
              <a:gd name="adj" fmla="val 1933"/>
            </a:avLst>
          </a:prstGeom>
          <a:solidFill>
            <a:srgbClr val="F0EDE6"/>
          </a:solidFill>
          <a:ln/>
        </p:spPr>
      </p:sp>
      <p:sp>
        <p:nvSpPr>
          <p:cNvPr id="11" name="Text 8"/>
          <p:cNvSpPr/>
          <p:nvPr/>
        </p:nvSpPr>
        <p:spPr>
          <a:xfrm>
            <a:off x="10042208" y="38871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Inmunidad de Rebaño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042208" y="4468297"/>
            <a:ext cx="35750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Protege a quienes no pueden vacunarse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5559981" y="5676067"/>
            <a:ext cx="8284131" cy="1326713"/>
          </a:xfrm>
          <a:prstGeom prst="roundRect">
            <a:avLst>
              <a:gd name="adj" fmla="val 2565"/>
            </a:avLst>
          </a:prstGeom>
          <a:solidFill>
            <a:srgbClr val="B6D6FC"/>
          </a:solidFill>
          <a:ln/>
        </p:spPr>
      </p:sp>
      <p:pic>
        <p:nvPicPr>
          <p:cNvPr id="1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95" y="6020157"/>
            <a:ext cx="283488" cy="226814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297097" y="5959554"/>
            <a:ext cx="732020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Mantén tu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calendario de vacunación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al día en todas las etapas de la vida.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9306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Detección Temprana: La Clave del Éxito</a:t>
            </a:r>
            <a:endParaRPr lang="en-US" sz="44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2450783"/>
            <a:ext cx="453628" cy="45362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25286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Mamografía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301906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Detección de cáncer de mama desde los 40 años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3835598"/>
            <a:ext cx="453628" cy="45362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530906" y="39134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Colonoscopía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1530906" y="440388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Prevención del cáncer colorrectal a partir de los 50</a:t>
            </a:r>
            <a:endParaRPr lang="en-US" sz="17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790" y="5220414"/>
            <a:ext cx="453628" cy="45362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530906" y="52982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Control de Presión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1530906" y="578870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Chequeos anuales para detectar hipertensión silenciosa</a:t>
            </a:r>
            <a:endParaRPr lang="en-US" sz="17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790" y="6605230"/>
            <a:ext cx="453628" cy="453628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530906" y="66830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Glucosa en Sangre</a:t>
            </a:r>
            <a:endParaRPr lang="en-US" sz="2200" dirty="0"/>
          </a:p>
        </p:txBody>
      </p:sp>
      <p:sp>
        <p:nvSpPr>
          <p:cNvPr id="16" name="Text 9"/>
          <p:cNvSpPr/>
          <p:nvPr/>
        </p:nvSpPr>
        <p:spPr>
          <a:xfrm>
            <a:off x="1530906" y="717351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Diagnóstico temprano de prediabetes y diabetes tipo 2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2026-04-24T14:48:36Z</dcterms:created>
  <dcterms:modified xsi:type="dcterms:W3CDTF">2026-04-24T14:48:36Z</dcterms:modified>
</cp:coreProperties>
</file>