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useoModerno Medium"/>
      <p:regular r:id="rId17"/>
    </p:embeddedFont>
    <p:embeddedFont>
      <p:font typeface="MuseoModerno Medium"/>
      <p:regular r:id="rId18"/>
    </p:embeddedFont>
    <p:embeddedFont>
      <p:font typeface="MuseoModerno Medium"/>
      <p:regular r:id="rId19"/>
    </p:embeddedFont>
    <p:embeddedFont>
      <p:font typeface="MuseoModerno Medium"/>
      <p:regular r:id="rId20"/>
    </p:embeddedFont>
    <p:embeddedFont>
      <p:font typeface="Source Sans 3"/>
      <p:regular r:id="rId21"/>
    </p:embeddedFont>
    <p:embeddedFont>
      <p:font typeface="Source Sans 3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slideLayout" Target="../slideLayouts/slideLayout6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Fascinante Mundo de la Movilidad Animal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Cada movimiento es una obra maestra de la evolución.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3799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La Movilidad: Clave para la Supervivencia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895719"/>
            <a:ext cx="7556421" cy="2613898"/>
          </a:xfrm>
          <a:prstGeom prst="roundRect">
            <a:avLst>
              <a:gd name="adj" fmla="val 1302"/>
            </a:avLst>
          </a:prstGeom>
          <a:solidFill>
            <a:srgbClr val="F3EEE3"/>
          </a:solidFill>
          <a:ln/>
        </p:spPr>
      </p:sp>
      <p:sp>
        <p:nvSpPr>
          <p:cNvPr id="5" name="Shape 2"/>
          <p:cNvSpPr/>
          <p:nvPr/>
        </p:nvSpPr>
        <p:spPr>
          <a:xfrm>
            <a:off x="793790" y="2895719"/>
            <a:ext cx="3778210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6" name="Text 3"/>
          <p:cNvSpPr/>
          <p:nvPr/>
        </p:nvSpPr>
        <p:spPr>
          <a:xfrm>
            <a:off x="1020604" y="31225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🍽️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Alimentación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3612952"/>
            <a:ext cx="33245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Cazar y buscar alimento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572000" y="2895719"/>
            <a:ext cx="3778210" cy="1306949"/>
          </a:xfrm>
          <a:prstGeom prst="rect">
            <a:avLst/>
          </a:prstGeom>
          <a:solidFill>
            <a:srgbClr val="F3EEE3"/>
          </a:solidFill>
          <a:ln/>
        </p:spPr>
      </p:sp>
      <p:sp>
        <p:nvSpPr>
          <p:cNvPr id="9" name="Shape 6"/>
          <p:cNvSpPr/>
          <p:nvPr/>
        </p:nvSpPr>
        <p:spPr>
          <a:xfrm>
            <a:off x="4572000" y="2895719"/>
            <a:ext cx="30480" cy="1306949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</p:sp>
      <p:sp>
        <p:nvSpPr>
          <p:cNvPr id="10" name="Text 7"/>
          <p:cNvSpPr/>
          <p:nvPr/>
        </p:nvSpPr>
        <p:spPr>
          <a:xfrm>
            <a:off x="4798814" y="31225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❤️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Reproducción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798814" y="3612952"/>
            <a:ext cx="33245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Encontrar pareja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4202668"/>
            <a:ext cx="7556421" cy="1306949"/>
          </a:xfrm>
          <a:prstGeom prst="rect">
            <a:avLst/>
          </a:prstGeom>
          <a:solidFill>
            <a:srgbClr val="F3EEE3"/>
          </a:solidFill>
          <a:ln/>
        </p:spPr>
      </p:sp>
      <p:sp>
        <p:nvSpPr>
          <p:cNvPr id="13" name="Shape 10"/>
          <p:cNvSpPr/>
          <p:nvPr/>
        </p:nvSpPr>
        <p:spPr>
          <a:xfrm>
            <a:off x="793790" y="4202668"/>
            <a:ext cx="7556421" cy="3048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</p:sp>
      <p:sp>
        <p:nvSpPr>
          <p:cNvPr id="14" name="Text 11"/>
          <p:cNvSpPr/>
          <p:nvPr/>
        </p:nvSpPr>
        <p:spPr>
          <a:xfrm>
            <a:off x="1020604" y="44294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⚡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Escape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20604" y="4919901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Huir de depredadores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93790" y="5764768"/>
            <a:ext cx="7556421" cy="1326713"/>
          </a:xfrm>
          <a:prstGeom prst="roundRect">
            <a:avLst>
              <a:gd name="adj" fmla="val 2565"/>
            </a:avLst>
          </a:prstGeom>
          <a:solidFill>
            <a:srgbClr val="C9DDE9"/>
          </a:solidFill>
          <a:ln/>
        </p:spPr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04" y="6093619"/>
            <a:ext cx="283488" cy="226814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1530906" y="6048256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Cada especie desarrolló una locomoción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única y perfectamente adaptada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 su entorno.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714" y="653534"/>
            <a:ext cx="8436173" cy="68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2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¿Cómo se mueven los animales?</a:t>
            </a:r>
            <a:endParaRPr lang="en-US" sz="42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714" y="2287072"/>
            <a:ext cx="8332113" cy="465046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4180" y="1837015"/>
            <a:ext cx="4241006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Los animales se mueven para </a:t>
            </a:r>
            <a:pPr algn="l" indent="0" marL="0">
              <a:lnSpc>
                <a:spcPts val="2650"/>
              </a:lnSpc>
              <a:buNone/>
            </a:pPr>
            <a:r>
              <a:rPr lang="en-US" sz="17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sobrevivir, alimentarse y reproducirse</a:t>
            </a:r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9634180" y="2756416"/>
            <a:ext cx="4241006" cy="1388507"/>
          </a:xfrm>
          <a:prstGeom prst="roundRect">
            <a:avLst>
              <a:gd name="adj" fmla="val 105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9603700" y="2756416"/>
            <a:ext cx="121920" cy="1388507"/>
          </a:xfrm>
          <a:prstGeom prst="roundRect">
            <a:avLst>
              <a:gd name="adj" fmla="val 26815"/>
            </a:avLst>
          </a:prstGeom>
          <a:solidFill>
            <a:srgbClr val="325F7B"/>
          </a:solidFill>
          <a:ln/>
        </p:spPr>
      </p:sp>
      <p:sp>
        <p:nvSpPr>
          <p:cNvPr id="7" name="Text 4"/>
          <p:cNvSpPr/>
          <p:nvPr/>
        </p:nvSpPr>
        <p:spPr>
          <a:xfrm>
            <a:off x="9973985" y="3004780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🏃</a:t>
            </a:r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Tierra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9973985" y="3554611"/>
            <a:ext cx="3652838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Caminar, correr, saltar, reptar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9634180" y="4354235"/>
            <a:ext cx="4241006" cy="1388507"/>
          </a:xfrm>
          <a:prstGeom prst="roundRect">
            <a:avLst>
              <a:gd name="adj" fmla="val 105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9603700" y="4354235"/>
            <a:ext cx="121920" cy="1388507"/>
          </a:xfrm>
          <a:prstGeom prst="roundRect">
            <a:avLst>
              <a:gd name="adj" fmla="val 26815"/>
            </a:avLst>
          </a:prstGeom>
          <a:solidFill>
            <a:srgbClr val="325F7B"/>
          </a:solidFill>
          <a:ln/>
        </p:spPr>
      </p:sp>
      <p:sp>
        <p:nvSpPr>
          <p:cNvPr id="11" name="Text 8"/>
          <p:cNvSpPr/>
          <p:nvPr/>
        </p:nvSpPr>
        <p:spPr>
          <a:xfrm>
            <a:off x="9973985" y="4602599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🐟</a:t>
            </a:r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Agua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973985" y="5152430"/>
            <a:ext cx="3652838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Nadar, flotar, propulsión a chorro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9634180" y="5952053"/>
            <a:ext cx="4241006" cy="1388507"/>
          </a:xfrm>
          <a:prstGeom prst="roundRect">
            <a:avLst>
              <a:gd name="adj" fmla="val 105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9603700" y="5952053"/>
            <a:ext cx="121920" cy="1388507"/>
          </a:xfrm>
          <a:prstGeom prst="roundRect">
            <a:avLst>
              <a:gd name="adj" fmla="val 26815"/>
            </a:avLst>
          </a:prstGeom>
          <a:solidFill>
            <a:srgbClr val="325F7B"/>
          </a:solidFill>
          <a:ln/>
        </p:spPr>
      </p:sp>
      <p:sp>
        <p:nvSpPr>
          <p:cNvPr id="15" name="Text 12"/>
          <p:cNvSpPr/>
          <p:nvPr/>
        </p:nvSpPr>
        <p:spPr>
          <a:xfrm>
            <a:off x="9973985" y="6200418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🦅</a:t>
            </a:r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Aire</a:t>
            </a:r>
            <a:endParaRPr lang="en-US" sz="2100" dirty="0"/>
          </a:p>
        </p:txBody>
      </p:sp>
      <p:sp>
        <p:nvSpPr>
          <p:cNvPr id="16" name="Text 13"/>
          <p:cNvSpPr/>
          <p:nvPr/>
        </p:nvSpPr>
        <p:spPr>
          <a:xfrm>
            <a:off x="9973985" y="6750248"/>
            <a:ext cx="3652838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Volar, planear, flotar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36151"/>
            <a:ext cx="56726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Locomoción Terrestre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1685092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1911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🐆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Caminar y Correr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240232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Guepardo: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110 km/h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3218855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6507004" y="3445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🦘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Saltar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07004" y="393608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Canguro: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9 m por salto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4752618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🐍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Reptar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5469850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Serpientes: movimiento ondulatorio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0190" y="6286381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14" name="Text 11"/>
          <p:cNvSpPr/>
          <p:nvPr/>
        </p:nvSpPr>
        <p:spPr>
          <a:xfrm>
            <a:off x="6507004" y="651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⛏️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Excavar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507004" y="7003613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Topos y lombrices en túneles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0327" y="863560"/>
            <a:ext cx="7196495" cy="634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Animales Terrestres en Acción</a:t>
            </a:r>
            <a:endParaRPr lang="en-US" sz="39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947" y="1992392"/>
            <a:ext cx="2509004" cy="2509004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233" y="1992392"/>
            <a:ext cx="2509123" cy="2509123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638" y="1992392"/>
            <a:ext cx="2509004" cy="2509004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925" y="1992392"/>
            <a:ext cx="2509123" cy="2509123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3330" y="1992392"/>
            <a:ext cx="2509004" cy="2509004"/>
          </a:xfrm>
          <a:prstGeom prst="rect">
            <a:avLst/>
          </a:prstGeom>
        </p:spPr>
      </p:pic>
      <p:pic>
        <p:nvPicPr>
          <p:cNvPr id="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47" y="4663797"/>
            <a:ext cx="2509004" cy="25090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8066" y="730091"/>
            <a:ext cx="5129213" cy="641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Locomoción Acuática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8066" y="1858328"/>
            <a:ext cx="512921" cy="51292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8066" y="2603183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Nadar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18066" y="3109198"/>
            <a:ext cx="4292560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Peces, delfines y tortugas con aletas y cola</a:t>
            </a:r>
            <a:endParaRPr lang="en-US" sz="16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066" y="3792855"/>
            <a:ext cx="512921" cy="5129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18066" y="4537710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Flotar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18066" y="5043726"/>
            <a:ext cx="4292560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Medusas y plancton a merced de corrientes</a:t>
            </a:r>
            <a:endParaRPr lang="en-US" sz="16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066" y="5727383"/>
            <a:ext cx="512921" cy="51292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18066" y="6472237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Propulsión a chorro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718066" y="6978253"/>
            <a:ext cx="4292560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Pulpos y calamares expulsan agua a presión</a:t>
            </a:r>
            <a:endParaRPr lang="en-US" sz="16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785" y="2230041"/>
            <a:ext cx="8401050" cy="46889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65052"/>
            <a:ext cx="70430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Océano en Movimiento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527340"/>
            <a:ext cx="36364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30 km/h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1194316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Velocidad del delfín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4049554"/>
            <a:ext cx="36364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Nadando a máxima potencia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713684" y="2527340"/>
            <a:ext cx="36365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400 m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4832152" y="3559135"/>
            <a:ext cx="33995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Profundidad de tortugas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713684" y="4049554"/>
            <a:ext cx="36365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Inmersiones profundas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2753678" y="4979432"/>
            <a:ext cx="36365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1000+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3154323" y="60112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Especies acuáticas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2753678" y="6501646"/>
            <a:ext cx="36365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 locomoción única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8661" y="876062"/>
            <a:ext cx="5133499" cy="641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Locomoción Aérea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" y="2230755"/>
            <a:ext cx="8400098" cy="468832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627394" y="2005608"/>
            <a:ext cx="4291846" cy="1589008"/>
          </a:xfrm>
          <a:prstGeom prst="roundRect">
            <a:avLst>
              <a:gd name="adj" fmla="val 1938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650254" y="2028468"/>
            <a:ext cx="821293" cy="1543288"/>
          </a:xfrm>
          <a:prstGeom prst="roundRect">
            <a:avLst>
              <a:gd name="adj" fmla="val 410"/>
            </a:avLst>
          </a:prstGeom>
          <a:solidFill>
            <a:srgbClr val="F3EEE3"/>
          </a:solidFill>
          <a:ln/>
        </p:spPr>
      </p:sp>
      <p:sp>
        <p:nvSpPr>
          <p:cNvPr id="6" name="Text 3"/>
          <p:cNvSpPr/>
          <p:nvPr/>
        </p:nvSpPr>
        <p:spPr>
          <a:xfrm>
            <a:off x="9906953" y="2607588"/>
            <a:ext cx="307896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0657403" y="2233732"/>
            <a:ext cx="2566749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Vuelo Batiente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0657403" y="2740462"/>
            <a:ext cx="3033712" cy="626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Águilas, colibríes y murciélagos baten sus alas activamente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9627394" y="3780473"/>
            <a:ext cx="4291846" cy="1589008"/>
          </a:xfrm>
          <a:prstGeom prst="roundRect">
            <a:avLst>
              <a:gd name="adj" fmla="val 1938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9650254" y="3803333"/>
            <a:ext cx="821293" cy="1543288"/>
          </a:xfrm>
          <a:prstGeom prst="roundRect">
            <a:avLst>
              <a:gd name="adj" fmla="val 410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9906953" y="4382453"/>
            <a:ext cx="307896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10657403" y="4008596"/>
            <a:ext cx="2566749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Vuelo Planeado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10657403" y="4515326"/>
            <a:ext cx="3033712" cy="626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Ardillas voladoras y lagartijas planean entre árboles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9627394" y="5555337"/>
            <a:ext cx="4291846" cy="1589008"/>
          </a:xfrm>
          <a:prstGeom prst="roundRect">
            <a:avLst>
              <a:gd name="adj" fmla="val 1938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9650254" y="5578197"/>
            <a:ext cx="821293" cy="1543288"/>
          </a:xfrm>
          <a:prstGeom prst="roundRect">
            <a:avLst>
              <a:gd name="adj" fmla="val 410"/>
            </a:avLst>
          </a:prstGeom>
          <a:solidFill>
            <a:srgbClr val="F3EEE3"/>
          </a:solidFill>
          <a:ln/>
        </p:spPr>
      </p:sp>
      <p:sp>
        <p:nvSpPr>
          <p:cNvPr id="16" name="Text 13"/>
          <p:cNvSpPr/>
          <p:nvPr/>
        </p:nvSpPr>
        <p:spPr>
          <a:xfrm>
            <a:off x="9906953" y="6157317"/>
            <a:ext cx="307896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4"/>
          <p:cNvSpPr/>
          <p:nvPr/>
        </p:nvSpPr>
        <p:spPr>
          <a:xfrm>
            <a:off x="10657403" y="5783461"/>
            <a:ext cx="2566749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Vuelo Sostenido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10657403" y="6290191"/>
            <a:ext cx="3033712" cy="626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Abejas y mariposas mantienen vuelo prolongado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16154" y="1554718"/>
            <a:ext cx="4129683" cy="516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Maestros del Aire</a:t>
            </a:r>
            <a:endParaRPr lang="en-US" sz="32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3774" y="2419826"/>
            <a:ext cx="3706177" cy="198215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992" y="2419826"/>
            <a:ext cx="3706177" cy="1982153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0210" y="2419826"/>
            <a:ext cx="3706177" cy="1982153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774" y="4534019"/>
            <a:ext cx="5625346" cy="1982153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161" y="4534019"/>
            <a:ext cx="5625346" cy="19821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8350"/>
            <a:ext cx="79365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Adaptaciones Sorprendentes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200757"/>
            <a:ext cx="2411968" cy="14906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749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🐟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Pez Volador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6532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Planea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hasta 400 m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fuera del agua para escapar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200757"/>
            <a:ext cx="2411968" cy="1490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9749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🦎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Gecko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46532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Adhesión molecular: escala superficies verticales y techos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200757"/>
            <a:ext cx="2411968" cy="14906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9749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🐠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Pez Remo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46532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pez óseo más largo; se mueve con elegante ondulación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2026-04-07T17:03:44Z</dcterms:created>
  <dcterms:modified xsi:type="dcterms:W3CDTF">2026-04-07T17:03:44Z</dcterms:modified>
</cp:coreProperties>
</file>