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Kanit"/>
      <p:regular r:id="rId17"/>
    </p:embeddedFont>
    <p:embeddedFont>
      <p:font typeface="Kanit"/>
      <p:regular r:id="rId18"/>
    </p:embeddedFont>
    <p:embeddedFont>
      <p:font typeface="Kanit"/>
      <p:regular r:id="rId19"/>
    </p:embeddedFont>
    <p:embeddedFont>
      <p:font typeface="Kanit"/>
      <p:regular r:id="rId20"/>
    </p:embeddedFont>
    <p:embeddedFont>
      <p:font typeface="Martel Sans Light"/>
      <p:regular r:id="rId21"/>
    </p:embeddedFont>
    <p:embeddedFont>
      <p:font typeface="Martel Sans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3978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El Fascinante Mundo del Sistema Neuroendocrino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80679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Un viaje visual por la red más compleja y vital de nuestro cuerpo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77516"/>
            <a:ext cx="646973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Manteniendo el Equilibrio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14050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sistema neuroendocrino es el guardián de la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homeostasis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— cuando funciona en armonía, el cuerpo prospera.</a:t>
            </a:r>
            <a:endParaRPr lang="en-US" sz="18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3897" y="3183195"/>
            <a:ext cx="358973" cy="3589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01959" y="3175754"/>
            <a:ext cx="30044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Comprender es Prevenir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101959" y="3671292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Conocer las enfermedades permite un diagnóstico oportuno</a:t>
            </a:r>
            <a:endParaRPr lang="en-US" sz="18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3897" y="4923532"/>
            <a:ext cx="358973" cy="35897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01959" y="4916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Tratar es Restaurar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101959" y="5411629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tratamiento adecuado devuelve el equilibrio hormonal</a:t>
            </a:r>
            <a:endParaRPr lang="en-US" sz="18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3897" y="6280845"/>
            <a:ext cx="358973" cy="35897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01959" y="62734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Educar es Proteger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101959" y="6768941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 divulgación científica salva vidas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56293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¿Qué es el Sistema Neuroendocrino?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329940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2F2B54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3569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Sistema Nervioso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4064794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Señales eléctricas rápidas entre neuronas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3329940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4930973" y="3569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Sistema Endocrino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0973" y="4064794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Hormonas transportadas por la sangre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309473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2F2B54"/>
          </a:solidFill>
          <a:ln/>
        </p:spPr>
      </p:sp>
      <p:sp>
        <p:nvSpPr>
          <p:cNvPr id="11" name="Text 8"/>
          <p:cNvSpPr/>
          <p:nvPr/>
        </p:nvSpPr>
        <p:spPr>
          <a:xfrm>
            <a:off x="1077039" y="55487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Integración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77039" y="6044327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Regulación conjunta de funciones vitales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455" y="1799273"/>
            <a:ext cx="8296989" cy="463081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637514" y="889516"/>
            <a:ext cx="2314575" cy="412790"/>
          </a:xfrm>
          <a:prstGeom prst="roundRect">
            <a:avLst>
              <a:gd name="adj" fmla="val 6524"/>
            </a:avLst>
          </a:prstGeom>
          <a:solidFill>
            <a:srgbClr val="4C0107"/>
          </a:solidFill>
          <a:ln/>
        </p:spPr>
      </p:sp>
      <p:sp>
        <p:nvSpPr>
          <p:cNvPr id="4" name="Text 1"/>
          <p:cNvSpPr/>
          <p:nvPr/>
        </p:nvSpPr>
        <p:spPr>
          <a:xfrm>
            <a:off x="9772055" y="956786"/>
            <a:ext cx="2045494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GLÁNDULAS MAESTRAS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9637514" y="1386364"/>
            <a:ext cx="4214932" cy="1319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Hipotálamo e Hipófisis</a:t>
            </a:r>
            <a:endParaRPr lang="en-US" sz="4150" dirty="0"/>
          </a:p>
        </p:txBody>
      </p:sp>
      <p:sp>
        <p:nvSpPr>
          <p:cNvPr id="6" name="Shape 3"/>
          <p:cNvSpPr/>
          <p:nvPr/>
        </p:nvSpPr>
        <p:spPr>
          <a:xfrm>
            <a:off x="9637514" y="2942868"/>
            <a:ext cx="4214932" cy="2093357"/>
          </a:xfrm>
          <a:prstGeom prst="roundRect">
            <a:avLst>
              <a:gd name="adj" fmla="val 6989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034" y="2942868"/>
            <a:ext cx="121920" cy="209335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83748" y="3197662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🧠</a:t>
            </a:r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Hipotálamo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9983748" y="3738086"/>
            <a:ext cx="3613904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Director de orquesta — controla y regula la hipófisis mediante señales nerviosas y hormonales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9637514" y="5246608"/>
            <a:ext cx="4214932" cy="2093357"/>
          </a:xfrm>
          <a:prstGeom prst="roundRect">
            <a:avLst>
              <a:gd name="adj" fmla="val 6989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034" y="5246608"/>
            <a:ext cx="121920" cy="209335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83748" y="5501402"/>
            <a:ext cx="2753082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💊</a:t>
            </a:r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Hipófisis (Pituitaria)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9983748" y="6041827"/>
            <a:ext cx="3613904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 </a:t>
            </a:r>
            <a:pPr algn="l" indent="0" marL="0">
              <a:lnSpc>
                <a:spcPts val="2700"/>
              </a:lnSpc>
              <a:buNone/>
            </a:pPr>
            <a:r>
              <a:rPr lang="en-US" sz="17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"glándula maestra"</a:t>
            </a:r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— secreta hormonas que activan otras glándulas del cuerpo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46165" y="586859"/>
            <a:ext cx="1360646" cy="385882"/>
          </a:xfrm>
          <a:prstGeom prst="roundRect">
            <a:avLst>
              <a:gd name="adj" fmla="val 6630"/>
            </a:avLst>
          </a:prstGeom>
          <a:solidFill>
            <a:srgbClr val="4C0107"/>
          </a:solidFill>
          <a:ln/>
        </p:spPr>
      </p:sp>
      <p:sp>
        <p:nvSpPr>
          <p:cNvPr id="4" name="Text 1"/>
          <p:cNvSpPr/>
          <p:nvPr/>
        </p:nvSpPr>
        <p:spPr>
          <a:xfrm>
            <a:off x="874038" y="650796"/>
            <a:ext cx="1104900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EJE TIROIDEO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46165" y="1048583"/>
            <a:ext cx="6341388" cy="626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Regulación del Metabolismo</a:t>
            </a:r>
            <a:endParaRPr lang="en-US" sz="3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65" y="3379589"/>
            <a:ext cx="4791551" cy="2843808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4574" y="4074663"/>
            <a:ext cx="407902" cy="4079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81159" y="5570515"/>
            <a:ext cx="1191073" cy="215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Tiroides</a:t>
            </a:r>
            <a:endParaRPr lang="en-US" sz="13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1271" y="4075428"/>
            <a:ext cx="407902" cy="40790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580080" y="5570515"/>
            <a:ext cx="1191073" cy="215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Hipófisis</a:t>
            </a:r>
            <a:endParaRPr lang="en-US" sz="13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0192" y="4075428"/>
            <a:ext cx="407902" cy="40790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54527" y="5570515"/>
            <a:ext cx="1191073" cy="215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Hipotálamo</a:t>
            </a:r>
            <a:endParaRPr lang="en-US" sz="1350" dirty="0"/>
          </a:p>
        </p:txBody>
      </p:sp>
      <p:sp>
        <p:nvSpPr>
          <p:cNvPr id="13" name="Text 6"/>
          <p:cNvSpPr/>
          <p:nvPr/>
        </p:nvSpPr>
        <p:spPr>
          <a:xfrm>
            <a:off x="6065401" y="2150150"/>
            <a:ext cx="233993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Enfermedades Comunes</a:t>
            </a:r>
            <a:endParaRPr lang="en-US" sz="1950" dirty="0"/>
          </a:p>
        </p:txBody>
      </p:sp>
      <p:sp>
        <p:nvSpPr>
          <p:cNvPr id="14" name="Shape 7"/>
          <p:cNvSpPr/>
          <p:nvPr/>
        </p:nvSpPr>
        <p:spPr>
          <a:xfrm>
            <a:off x="6065401" y="2990731"/>
            <a:ext cx="2339935" cy="4438412"/>
          </a:xfrm>
          <a:prstGeom prst="roundRect">
            <a:avLst>
              <a:gd name="adj" fmla="val 1367"/>
            </a:avLst>
          </a:prstGeom>
          <a:solidFill>
            <a:srgbClr val="2F2B54"/>
          </a:solidFill>
          <a:ln/>
        </p:spPr>
      </p:sp>
      <p:sp>
        <p:nvSpPr>
          <p:cNvPr id="15" name="Shape 8"/>
          <p:cNvSpPr/>
          <p:nvPr/>
        </p:nvSpPr>
        <p:spPr>
          <a:xfrm>
            <a:off x="6065401" y="2990731"/>
            <a:ext cx="2339935" cy="2219206"/>
          </a:xfrm>
          <a:prstGeom prst="roundRect">
            <a:avLst>
              <a:gd name="adj" fmla="val 1441"/>
            </a:avLst>
          </a:prstGeom>
          <a:solidFill>
            <a:srgbClr val="2F2B54"/>
          </a:solidFill>
          <a:ln/>
        </p:spPr>
      </p:sp>
      <p:sp>
        <p:nvSpPr>
          <p:cNvPr id="16" name="Text 9"/>
          <p:cNvSpPr/>
          <p:nvPr/>
        </p:nvSpPr>
        <p:spPr>
          <a:xfrm>
            <a:off x="6278523" y="3203853"/>
            <a:ext cx="1913692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Hipotiroidismo</a:t>
            </a:r>
            <a:endParaRPr lang="en-US" sz="1950" dirty="0"/>
          </a:p>
        </p:txBody>
      </p:sp>
      <p:sp>
        <p:nvSpPr>
          <p:cNvPr id="17" name="Text 10"/>
          <p:cNvSpPr/>
          <p:nvPr/>
        </p:nvSpPr>
        <p:spPr>
          <a:xfrm>
            <a:off x="6278523" y="3707130"/>
            <a:ext cx="1913692" cy="128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Baja producción de hormonas — fatiga, frío, aumento de peso</a:t>
            </a:r>
            <a:endParaRPr lang="en-US" sz="1650" dirty="0"/>
          </a:p>
        </p:txBody>
      </p:sp>
      <p:sp>
        <p:nvSpPr>
          <p:cNvPr id="18" name="Shape 11"/>
          <p:cNvSpPr/>
          <p:nvPr/>
        </p:nvSpPr>
        <p:spPr>
          <a:xfrm>
            <a:off x="6065401" y="5209937"/>
            <a:ext cx="2339935" cy="2219206"/>
          </a:xfrm>
          <a:prstGeom prst="rect">
            <a:avLst/>
          </a:prstGeom>
          <a:solidFill>
            <a:srgbClr val="2F2B54"/>
          </a:solidFill>
          <a:ln/>
        </p:spPr>
      </p:sp>
      <p:sp>
        <p:nvSpPr>
          <p:cNvPr id="19" name="Shape 12"/>
          <p:cNvSpPr/>
          <p:nvPr/>
        </p:nvSpPr>
        <p:spPr>
          <a:xfrm>
            <a:off x="6065401" y="5209937"/>
            <a:ext cx="2339935" cy="22860"/>
          </a:xfrm>
          <a:prstGeom prst="roundRect">
            <a:avLst>
              <a:gd name="adj" fmla="val 139894"/>
            </a:avLst>
          </a:prstGeom>
          <a:solidFill>
            <a:srgbClr val="48446D"/>
          </a:solidFill>
          <a:ln/>
        </p:spPr>
      </p:sp>
      <p:sp>
        <p:nvSpPr>
          <p:cNvPr id="20" name="Text 13"/>
          <p:cNvSpPr/>
          <p:nvPr/>
        </p:nvSpPr>
        <p:spPr>
          <a:xfrm>
            <a:off x="6278523" y="5423059"/>
            <a:ext cx="1913692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Hipertiroidismo</a:t>
            </a:r>
            <a:endParaRPr lang="en-US" sz="1950" dirty="0"/>
          </a:p>
        </p:txBody>
      </p:sp>
      <p:sp>
        <p:nvSpPr>
          <p:cNvPr id="21" name="Text 14"/>
          <p:cNvSpPr/>
          <p:nvPr/>
        </p:nvSpPr>
        <p:spPr>
          <a:xfrm>
            <a:off x="6278523" y="5926336"/>
            <a:ext cx="1913692" cy="128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Exceso hormonal — ansiedad, pérdida de peso, taquicardia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2358" y="1707832"/>
            <a:ext cx="1379339" cy="403860"/>
          </a:xfrm>
          <a:prstGeom prst="roundRect">
            <a:avLst>
              <a:gd name="adj" fmla="val 6557"/>
            </a:avLst>
          </a:prstGeom>
          <a:solidFill>
            <a:srgbClr val="4C0107"/>
          </a:solidFill>
          <a:ln/>
        </p:spPr>
      </p:sp>
      <p:sp>
        <p:nvSpPr>
          <p:cNvPr id="3" name="Text 1"/>
          <p:cNvSpPr/>
          <p:nvPr/>
        </p:nvSpPr>
        <p:spPr>
          <a:xfrm>
            <a:off x="904756" y="1774031"/>
            <a:ext cx="1114544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EJE ADRENAL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72358" y="2193012"/>
            <a:ext cx="4229933" cy="1298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La Respuesta al Estrés</a:t>
            </a:r>
            <a:endParaRPr lang="en-US" sz="4050" dirty="0"/>
          </a:p>
        </p:txBody>
      </p:sp>
      <p:sp>
        <p:nvSpPr>
          <p:cNvPr id="5" name="Text 3"/>
          <p:cNvSpPr/>
          <p:nvPr/>
        </p:nvSpPr>
        <p:spPr>
          <a:xfrm>
            <a:off x="772358" y="3694390"/>
            <a:ext cx="4229933" cy="1017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Las glándulas suprarrenales liberan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cortisol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y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adrenalina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para gestionar el estrés y regular el metabolismo.</a:t>
            </a:r>
            <a:endParaRPr lang="en-US" sz="17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8313" y="865823"/>
            <a:ext cx="8317230" cy="4642128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72358" y="5965627"/>
            <a:ext cx="6441162" cy="1626989"/>
          </a:xfrm>
          <a:prstGeom prst="roundRect">
            <a:avLst>
              <a:gd name="adj" fmla="val 2035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3461" y="6216729"/>
            <a:ext cx="277963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Enfermedad de Addison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23461" y="6663333"/>
            <a:ext cx="5938957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Insuficiencia adrenal — fatiga extrema, hipotensión, pigmentación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416879" y="5965627"/>
            <a:ext cx="6441162" cy="1626989"/>
          </a:xfrm>
          <a:prstGeom prst="roundRect">
            <a:avLst>
              <a:gd name="adj" fmla="val 2035"/>
            </a:avLst>
          </a:prstGeom>
          <a:solidFill>
            <a:srgbClr val="100C35"/>
          </a:solidFill>
          <a:ln w="30480">
            <a:solidFill>
              <a:srgbClr val="48446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67982" y="6216729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Síndrome de Cushing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667982" y="6663333"/>
            <a:ext cx="5938957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Exceso de cortisol — obesidad central, hipertensión, cara de luna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32565" y="928211"/>
            <a:ext cx="1371600" cy="385882"/>
          </a:xfrm>
          <a:prstGeom prst="roundRect">
            <a:avLst>
              <a:gd name="adj" fmla="val 6630"/>
            </a:avLst>
          </a:prstGeom>
          <a:solidFill>
            <a:srgbClr val="4C0107"/>
          </a:solidFill>
          <a:ln/>
        </p:spPr>
      </p:sp>
      <p:sp>
        <p:nvSpPr>
          <p:cNvPr id="4" name="Text 1"/>
          <p:cNvSpPr/>
          <p:nvPr/>
        </p:nvSpPr>
        <p:spPr>
          <a:xfrm>
            <a:off x="6360438" y="992148"/>
            <a:ext cx="1115854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EJE GONADAL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32565" y="1389936"/>
            <a:ext cx="7518202" cy="626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Reproducción y Desarrollo Sexual</a:t>
            </a:r>
            <a:endParaRPr lang="en-US" sz="3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2565" y="2301716"/>
            <a:ext cx="426363" cy="4263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32565" y="2965371"/>
            <a:ext cx="250817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Estrógeno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232565" y="3392686"/>
            <a:ext cx="7651671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Ciclo menstrual, características femeninas, salud ósea</a:t>
            </a:r>
            <a:endParaRPr lang="en-US" sz="16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2565" y="4094798"/>
            <a:ext cx="426363" cy="4263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32565" y="4758452"/>
            <a:ext cx="250817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Testosterona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6232565" y="5185767"/>
            <a:ext cx="7651671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Desarrollo muscular, características masculinas, libido</a:t>
            </a:r>
            <a:endParaRPr lang="en-US" sz="16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2565" y="5887879"/>
            <a:ext cx="426363" cy="42636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32565" y="6551533"/>
            <a:ext cx="250817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Trastornos Comunes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6232565" y="6978848"/>
            <a:ext cx="7651671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Infertilidad, pubertad precoz o retrasada, ciclos irregulares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6987" y="2085737"/>
            <a:ext cx="7270432" cy="405788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313902" y="653415"/>
            <a:ext cx="1826062" cy="300276"/>
          </a:xfrm>
          <a:prstGeom prst="roundRect">
            <a:avLst>
              <a:gd name="adj" fmla="val 7025"/>
            </a:avLst>
          </a:prstGeom>
          <a:solidFill>
            <a:srgbClr val="4C0107"/>
          </a:solidFill>
          <a:ln/>
        </p:spPr>
      </p:sp>
      <p:sp>
        <p:nvSpPr>
          <p:cNvPr id="4" name="Text 1"/>
          <p:cNvSpPr/>
          <p:nvPr/>
        </p:nvSpPr>
        <p:spPr>
          <a:xfrm>
            <a:off x="9419273" y="706041"/>
            <a:ext cx="1615321" cy="195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PÁNCREAS ENDOCRINO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9313902" y="1005245"/>
            <a:ext cx="3716893" cy="1033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Equilibrio del Azúcar en Sangre</a:t>
            </a:r>
            <a:endParaRPr lang="en-US" sz="3250" dirty="0"/>
          </a:p>
        </p:txBody>
      </p:sp>
      <p:sp>
        <p:nvSpPr>
          <p:cNvPr id="6" name="Shape 3"/>
          <p:cNvSpPr/>
          <p:nvPr/>
        </p:nvSpPr>
        <p:spPr>
          <a:xfrm>
            <a:off x="9313902" y="2184321"/>
            <a:ext cx="3716893" cy="1882854"/>
          </a:xfrm>
          <a:prstGeom prst="roundRect">
            <a:avLst>
              <a:gd name="adj" fmla="val 1400"/>
            </a:avLst>
          </a:prstGeom>
          <a:solidFill>
            <a:srgbClr val="2F2B5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638" y="2360057"/>
            <a:ext cx="527328" cy="527328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4657" y="2505075"/>
            <a:ext cx="237292" cy="23729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489638" y="3016448"/>
            <a:ext cx="20681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Insulina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9489638" y="3403997"/>
            <a:ext cx="3365421" cy="487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Reduce la glucosa en sangre — células beta</a:t>
            </a:r>
            <a:endParaRPr lang="en-US" sz="1350" dirty="0"/>
          </a:p>
        </p:txBody>
      </p:sp>
      <p:sp>
        <p:nvSpPr>
          <p:cNvPr id="11" name="Shape 6"/>
          <p:cNvSpPr/>
          <p:nvPr/>
        </p:nvSpPr>
        <p:spPr>
          <a:xfrm>
            <a:off x="9313902" y="4196239"/>
            <a:ext cx="3716893" cy="1639133"/>
          </a:xfrm>
          <a:prstGeom prst="roundRect">
            <a:avLst>
              <a:gd name="adj" fmla="val 1609"/>
            </a:avLst>
          </a:prstGeom>
          <a:solidFill>
            <a:srgbClr val="2F2B54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638" y="4371975"/>
            <a:ext cx="527328" cy="527328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4657" y="4516993"/>
            <a:ext cx="237292" cy="23729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489638" y="5028367"/>
            <a:ext cx="20681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Glucagón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9489638" y="5415915"/>
            <a:ext cx="3365421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Eleva la glucosa en sangre — células alfa</a:t>
            </a:r>
            <a:endParaRPr lang="en-US" sz="1350" dirty="0"/>
          </a:p>
        </p:txBody>
      </p:sp>
      <p:sp>
        <p:nvSpPr>
          <p:cNvPr id="16" name="Shape 9"/>
          <p:cNvSpPr/>
          <p:nvPr/>
        </p:nvSpPr>
        <p:spPr>
          <a:xfrm>
            <a:off x="9313902" y="5980509"/>
            <a:ext cx="3716893" cy="1595557"/>
          </a:xfrm>
          <a:prstGeom prst="roundRect">
            <a:avLst>
              <a:gd name="adj" fmla="val 1653"/>
            </a:avLst>
          </a:prstGeom>
          <a:solidFill>
            <a:srgbClr val="4C0107"/>
          </a:solidFill>
          <a:ln/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9638" y="6206371"/>
            <a:ext cx="219670" cy="175736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885045" y="6153507"/>
            <a:ext cx="2970014" cy="1218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Diabetes Mellitus: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Tipo 1 (autoinmune) y Tipo 2 (resistencia a insulina) — la enfermedad endocrina más prevalente del mundo.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396008"/>
            <a:ext cx="2103596" cy="449818"/>
          </a:xfrm>
          <a:prstGeom prst="roundRect">
            <a:avLst>
              <a:gd name="adj" fmla="val 6386"/>
            </a:avLst>
          </a:prstGeom>
          <a:solidFill>
            <a:srgbClr val="4C0107"/>
          </a:solidFill>
          <a:ln/>
        </p:spPr>
      </p:sp>
      <p:sp>
        <p:nvSpPr>
          <p:cNvPr id="3" name="Text 1"/>
          <p:cNvSpPr/>
          <p:nvPr/>
        </p:nvSpPr>
        <p:spPr>
          <a:xfrm>
            <a:off x="981313" y="1467803"/>
            <a:ext cx="1816418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OTRAS GLÁNDULAS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837724" y="1941552"/>
            <a:ext cx="896338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Reguladores Silenciosos del Cuerpo</a:t>
            </a:r>
            <a:endParaRPr lang="en-US" sz="4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004542"/>
            <a:ext cx="3670102" cy="22682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7724" y="55720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Glándula Pineal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837724" y="6067544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Produce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melatonina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— regula el ciclo sueño-vigilia y los ritmos circadianos</a:t>
            </a:r>
            <a:endParaRPr lang="en-US" sz="18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43" y="3004542"/>
            <a:ext cx="3670102" cy="22682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64743" y="55720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Paratiroides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64743" y="6067544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Secreta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PTH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— regula los niveles de calcio y fósforo en sangre y huesos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11027" y="691872"/>
            <a:ext cx="1641038" cy="440412"/>
          </a:xfrm>
          <a:prstGeom prst="roundRect">
            <a:avLst>
              <a:gd name="adj" fmla="val 6421"/>
            </a:avLst>
          </a:prstGeom>
          <a:solidFill>
            <a:srgbClr val="4C0107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2354" y="817840"/>
            <a:ext cx="188476" cy="1884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35008" y="762476"/>
            <a:ext cx="1075730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URGENCIAS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6311027" y="1229201"/>
            <a:ext cx="6289238" cy="69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Cuando el Equilibrio Falla</a:t>
            </a:r>
            <a:endParaRPr lang="en-US" sz="4350" dirty="0"/>
          </a:p>
        </p:txBody>
      </p:sp>
      <p:sp>
        <p:nvSpPr>
          <p:cNvPr id="7" name="Shape 3"/>
          <p:cNvSpPr/>
          <p:nvPr/>
        </p:nvSpPr>
        <p:spPr>
          <a:xfrm>
            <a:off x="6311027" y="2270165"/>
            <a:ext cx="3631406" cy="2078712"/>
          </a:xfrm>
          <a:prstGeom prst="roundRect">
            <a:avLst>
              <a:gd name="adj" fmla="val 1700"/>
            </a:avLst>
          </a:prstGeom>
          <a:solidFill>
            <a:srgbClr val="2F2B54"/>
          </a:solidFill>
          <a:ln/>
        </p:spPr>
      </p:sp>
      <p:sp>
        <p:nvSpPr>
          <p:cNvPr id="8" name="Text 4"/>
          <p:cNvSpPr/>
          <p:nvPr/>
        </p:nvSpPr>
        <p:spPr>
          <a:xfrm>
            <a:off x="6546652" y="2505789"/>
            <a:ext cx="2772132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⚡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Crisis Tirotóxica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6546652" y="2991326"/>
            <a:ext cx="3160157" cy="1121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Fiebre alta, taquicardia extrema — riesgo vital inmediato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10174367" y="2270165"/>
            <a:ext cx="3631406" cy="2078712"/>
          </a:xfrm>
          <a:prstGeom prst="roundRect">
            <a:avLst>
              <a:gd name="adj" fmla="val 1700"/>
            </a:avLst>
          </a:prstGeom>
          <a:solidFill>
            <a:srgbClr val="2F2B54"/>
          </a:solidFill>
          <a:ln/>
        </p:spPr>
      </p:sp>
      <p:sp>
        <p:nvSpPr>
          <p:cNvPr id="11" name="Text 7"/>
          <p:cNvSpPr/>
          <p:nvPr/>
        </p:nvSpPr>
        <p:spPr>
          <a:xfrm>
            <a:off x="10409992" y="2505789"/>
            <a:ext cx="2772132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🚨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Crisis Suprarrenal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409992" y="2991326"/>
            <a:ext cx="3160157" cy="1121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Hipotensión severa, colapso circulatorio — emergencia absoluta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6311027" y="4580811"/>
            <a:ext cx="7494746" cy="1330762"/>
          </a:xfrm>
          <a:prstGeom prst="roundRect">
            <a:avLst>
              <a:gd name="adj" fmla="val 2656"/>
            </a:avLst>
          </a:prstGeom>
          <a:solidFill>
            <a:srgbClr val="2F2B54"/>
          </a:solidFill>
          <a:ln/>
        </p:spPr>
      </p:sp>
      <p:sp>
        <p:nvSpPr>
          <p:cNvPr id="14" name="Text 10"/>
          <p:cNvSpPr/>
          <p:nvPr/>
        </p:nvSpPr>
        <p:spPr>
          <a:xfrm>
            <a:off x="6546652" y="4816435"/>
            <a:ext cx="2772132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🩸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Crisis Diabética</a:t>
            </a:r>
            <a:endParaRPr lang="en-US" sz="2150" dirty="0"/>
          </a:p>
        </p:txBody>
      </p:sp>
      <p:sp>
        <p:nvSpPr>
          <p:cNvPr id="15" name="Text 11"/>
          <p:cNvSpPr/>
          <p:nvPr/>
        </p:nvSpPr>
        <p:spPr>
          <a:xfrm>
            <a:off x="6546652" y="5301972"/>
            <a:ext cx="7023497" cy="373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Hipoglucemia o cetoacidosis — reconocimiento y acción rápida</a:t>
            </a:r>
            <a:endParaRPr lang="en-US" sz="1850" dirty="0"/>
          </a:p>
        </p:txBody>
      </p:sp>
      <p:sp>
        <p:nvSpPr>
          <p:cNvPr id="16" name="Shape 12"/>
          <p:cNvSpPr/>
          <p:nvPr/>
        </p:nvSpPr>
        <p:spPr>
          <a:xfrm>
            <a:off x="6311027" y="6172438"/>
            <a:ext cx="7494746" cy="1365171"/>
          </a:xfrm>
          <a:prstGeom prst="roundRect">
            <a:avLst>
              <a:gd name="adj" fmla="val 2589"/>
            </a:avLst>
          </a:prstGeom>
          <a:solidFill>
            <a:srgbClr val="4C0107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52" y="6504503"/>
            <a:ext cx="294442" cy="23562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076718" y="6463189"/>
            <a:ext cx="6493431" cy="747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El reconocimiento temprano y el manejo prehospitalario son </a:t>
            </a:r>
            <a:pPr algn="l" indent="0" marL="0">
              <a:lnSpc>
                <a:spcPts val="29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determinantes para la sobrevida</a:t>
            </a:r>
            <a:pPr algn="l" indent="0" marL="0">
              <a:lnSpc>
                <a:spcPts val="29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 del paciente.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2026-04-11T18:00:54Z</dcterms:created>
  <dcterms:modified xsi:type="dcterms:W3CDTF">2026-04-11T18:00:54Z</dcterms:modified>
</cp:coreProperties>
</file>