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MuseoModerno Medium"/>
      <p:regular r:id="rId15"/>
    </p:embeddedFont>
    <p:embeddedFont>
      <p:font typeface="MuseoModerno Medium"/>
      <p:regular r:id="rId16"/>
    </p:embeddedFont>
    <p:embeddedFont>
      <p:font typeface="MuseoModerno Medium"/>
      <p:regular r:id="rId17"/>
    </p:embeddedFont>
    <p:embeddedFont>
      <p:font typeface="MuseoModerno Medium"/>
      <p:regular r:id="rId18"/>
    </p:embeddedFont>
    <p:embeddedFont>
      <p:font typeface="Source Sans 3"/>
      <p:regular r:id="rId19"/>
    </p:embeddedFont>
    <p:embeddedFont>
      <p:font typeface="Source Sans 3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svg"/><Relationship Id="rId4" Type="http://schemas.openxmlformats.org/officeDocument/2006/relationships/image" Target="../media/image-4-4.png"/><Relationship Id="rId5" Type="http://schemas.openxmlformats.org/officeDocument/2006/relationships/image" Target="../media/image-4-5.svg"/><Relationship Id="rId6" Type="http://schemas.openxmlformats.org/officeDocument/2006/relationships/image" Target="../media/image-4-6.png"/><Relationship Id="rId7" Type="http://schemas.openxmlformats.org/officeDocument/2006/relationships/image" Target="../media/image-4-7.svg"/><Relationship Id="rId8" Type="http://schemas.openxmlformats.org/officeDocument/2006/relationships/image" Target="../media/image-4-8.png"/><Relationship Id="rId9" Type="http://schemas.openxmlformats.org/officeDocument/2006/relationships/image" Target="../media/image-4-9.svg"/><Relationship Id="rId10" Type="http://schemas.openxmlformats.org/officeDocument/2006/relationships/slideLayout" Target="../slideLayouts/slideLayout5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svg"/><Relationship Id="rId4" Type="http://schemas.openxmlformats.org/officeDocument/2006/relationships/image" Target="../media/image-8-4.png"/><Relationship Id="rId5" Type="http://schemas.openxmlformats.org/officeDocument/2006/relationships/image" Target="../media/image-8-5.svg"/><Relationship Id="rId6" Type="http://schemas.openxmlformats.org/officeDocument/2006/relationships/image" Target="../media/image-8-6.png"/><Relationship Id="rId7" Type="http://schemas.openxmlformats.org/officeDocument/2006/relationships/image" Target="../media/image-8-7.svg"/><Relationship Id="rId8" Type="http://schemas.openxmlformats.org/officeDocument/2006/relationships/slideLayout" Target="../slideLayouts/slideLayout9.xml"/><Relationship Id="rId9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488" y="425172"/>
            <a:ext cx="4919424" cy="73791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70009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El Secreto del Crecimiento Vegetal: Una Danza de Señales y Respuestas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516659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Los mecanismos que controlan el desarrollo de las plantas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488" y="425172"/>
            <a:ext cx="4919424" cy="73791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3444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Capítulo 1: El Código Maestro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7427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La Genética Vegetal</a:t>
            </a:r>
            <a:endParaRPr lang="en-US" sz="2200" dirty="0"/>
          </a:p>
        </p:txBody>
      </p:sp>
      <p:sp>
        <p:nvSpPr>
          <p:cNvPr id="5" name="Shape 2"/>
          <p:cNvSpPr/>
          <p:nvPr/>
        </p:nvSpPr>
        <p:spPr>
          <a:xfrm>
            <a:off x="6280190" y="3437215"/>
            <a:ext cx="3664744" cy="2024182"/>
          </a:xfrm>
          <a:prstGeom prst="roundRect">
            <a:avLst>
              <a:gd name="adj" fmla="val 1681"/>
            </a:avLst>
          </a:prstGeom>
          <a:solidFill>
            <a:srgbClr val="F3EEE3"/>
          </a:solidFill>
          <a:ln/>
        </p:spPr>
      </p:sp>
      <p:sp>
        <p:nvSpPr>
          <p:cNvPr id="6" name="Text 3"/>
          <p:cNvSpPr/>
          <p:nvPr/>
        </p:nvSpPr>
        <p:spPr>
          <a:xfrm>
            <a:off x="6507004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ADN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507004" y="4154448"/>
            <a:ext cx="3211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Plano maestro de la arquitectura vegetal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748" y="3437215"/>
            <a:ext cx="3664863" cy="2024182"/>
          </a:xfrm>
          <a:prstGeom prst="roundRect">
            <a:avLst>
              <a:gd name="adj" fmla="val 1681"/>
            </a:avLst>
          </a:prstGeom>
          <a:solidFill>
            <a:srgbClr val="F3EEE3"/>
          </a:solidFill>
          <a:ln/>
        </p:spPr>
      </p:sp>
      <p:sp>
        <p:nvSpPr>
          <p:cNvPr id="9" name="Text 6"/>
          <p:cNvSpPr/>
          <p:nvPr/>
        </p:nvSpPr>
        <p:spPr>
          <a:xfrm>
            <a:off x="10398562" y="3664029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Genes Hox y MADS-box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398562" y="4508778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Arquitectos de flores, hojas y frutos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0190" y="5688211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</p:sp>
      <p:sp>
        <p:nvSpPr>
          <p:cNvPr id="12" name="Text 9"/>
          <p:cNvSpPr/>
          <p:nvPr/>
        </p:nvSpPr>
        <p:spPr>
          <a:xfrm>
            <a:off x="6507004" y="59150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Pequeños ARN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6507004" y="640544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Directores de orquesta silenciosos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6165"/>
            <a:ext cx="98705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Capítulo 2: Los Mensajeros Internos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545669"/>
            <a:ext cx="28796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Hormonas Vegetales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24016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Compuestos naturales que controlan cada etapa del desarrollo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3198376"/>
            <a:ext cx="4196358" cy="2040493"/>
          </a:xfrm>
          <a:prstGeom prst="roundRect">
            <a:avLst>
              <a:gd name="adj" fmla="val 7170"/>
            </a:avLst>
          </a:prstGeom>
          <a:solidFill>
            <a:srgbClr val="FFFCF5"/>
          </a:solidFill>
          <a:ln/>
        </p:spPr>
      </p:sp>
      <p:sp>
        <p:nvSpPr>
          <p:cNvPr id="6" name="Shape 4"/>
          <p:cNvSpPr/>
          <p:nvPr/>
        </p:nvSpPr>
        <p:spPr>
          <a:xfrm>
            <a:off x="793790" y="3167896"/>
            <a:ext cx="4196358" cy="121920"/>
          </a:xfrm>
          <a:prstGeom prst="roundRect">
            <a:avLst>
              <a:gd name="adj" fmla="val 27907"/>
            </a:avLst>
          </a:prstGeom>
          <a:solidFill>
            <a:srgbClr val="325F7B"/>
          </a:solidFill>
          <a:ln/>
        </p:spPr>
      </p:sp>
      <p:sp>
        <p:nvSpPr>
          <p:cNvPr id="7" name="Shape 5"/>
          <p:cNvSpPr/>
          <p:nvPr/>
        </p:nvSpPr>
        <p:spPr>
          <a:xfrm>
            <a:off x="2551688" y="2858214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325F7B"/>
          </a:solidFill>
          <a:ln/>
        </p:spPr>
      </p:sp>
      <p:sp>
        <p:nvSpPr>
          <p:cNvPr id="8" name="Text 6"/>
          <p:cNvSpPr/>
          <p:nvPr/>
        </p:nvSpPr>
        <p:spPr>
          <a:xfrm>
            <a:off x="2755761" y="302835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1051084" y="37653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Auxinas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051084" y="4255770"/>
            <a:ext cx="36817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Alargamiento celular, fototropía, raíces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5216962" y="3198376"/>
            <a:ext cx="4196358" cy="2040493"/>
          </a:xfrm>
          <a:prstGeom prst="roundRect">
            <a:avLst>
              <a:gd name="adj" fmla="val 7170"/>
            </a:avLst>
          </a:prstGeom>
          <a:solidFill>
            <a:srgbClr val="FFFCF5"/>
          </a:solidFill>
          <a:ln/>
        </p:spPr>
      </p:sp>
      <p:sp>
        <p:nvSpPr>
          <p:cNvPr id="12" name="Shape 10"/>
          <p:cNvSpPr/>
          <p:nvPr/>
        </p:nvSpPr>
        <p:spPr>
          <a:xfrm>
            <a:off x="5216962" y="3167896"/>
            <a:ext cx="4196358" cy="121920"/>
          </a:xfrm>
          <a:prstGeom prst="roundRect">
            <a:avLst>
              <a:gd name="adj" fmla="val 27907"/>
            </a:avLst>
          </a:prstGeom>
          <a:solidFill>
            <a:srgbClr val="325F7B"/>
          </a:solidFill>
          <a:ln/>
        </p:spPr>
      </p:sp>
      <p:sp>
        <p:nvSpPr>
          <p:cNvPr id="13" name="Shape 11"/>
          <p:cNvSpPr/>
          <p:nvPr/>
        </p:nvSpPr>
        <p:spPr>
          <a:xfrm>
            <a:off x="6974860" y="2858214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325F7B"/>
          </a:solidFill>
          <a:ln/>
        </p:spPr>
      </p:sp>
      <p:sp>
        <p:nvSpPr>
          <p:cNvPr id="14" name="Text 12"/>
          <p:cNvSpPr/>
          <p:nvPr/>
        </p:nvSpPr>
        <p:spPr>
          <a:xfrm>
            <a:off x="7178933" y="302835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5474256" y="37653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Giberelinas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5474256" y="4255770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Germinación, crecimiento del tallo, floración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9640133" y="3198376"/>
            <a:ext cx="4196358" cy="2040493"/>
          </a:xfrm>
          <a:prstGeom prst="roundRect">
            <a:avLst>
              <a:gd name="adj" fmla="val 7170"/>
            </a:avLst>
          </a:prstGeom>
          <a:solidFill>
            <a:srgbClr val="FFFCF5"/>
          </a:solidFill>
          <a:ln/>
        </p:spPr>
      </p:sp>
      <p:sp>
        <p:nvSpPr>
          <p:cNvPr id="18" name="Shape 16"/>
          <p:cNvSpPr/>
          <p:nvPr/>
        </p:nvSpPr>
        <p:spPr>
          <a:xfrm>
            <a:off x="9640133" y="3167896"/>
            <a:ext cx="4196358" cy="121920"/>
          </a:xfrm>
          <a:prstGeom prst="roundRect">
            <a:avLst>
              <a:gd name="adj" fmla="val 27907"/>
            </a:avLst>
          </a:prstGeom>
          <a:solidFill>
            <a:srgbClr val="325F7B"/>
          </a:solidFill>
          <a:ln/>
        </p:spPr>
      </p:sp>
      <p:sp>
        <p:nvSpPr>
          <p:cNvPr id="19" name="Shape 17"/>
          <p:cNvSpPr/>
          <p:nvPr/>
        </p:nvSpPr>
        <p:spPr>
          <a:xfrm>
            <a:off x="11398032" y="2858214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325F7B"/>
          </a:solidFill>
          <a:ln/>
        </p:spPr>
      </p:sp>
      <p:sp>
        <p:nvSpPr>
          <p:cNvPr id="20" name="Text 18"/>
          <p:cNvSpPr/>
          <p:nvPr/>
        </p:nvSpPr>
        <p:spPr>
          <a:xfrm>
            <a:off x="11602105" y="3028355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100" dirty="0"/>
          </a:p>
        </p:txBody>
      </p:sp>
      <p:sp>
        <p:nvSpPr>
          <p:cNvPr id="21" name="Text 19"/>
          <p:cNvSpPr/>
          <p:nvPr/>
        </p:nvSpPr>
        <p:spPr>
          <a:xfrm>
            <a:off x="9897427" y="37653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Citoquininas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9897427" y="4255770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División celular, retraso del envejecimiento</a:t>
            </a:r>
            <a:endParaRPr lang="en-US" sz="1750" dirty="0"/>
          </a:p>
        </p:txBody>
      </p:sp>
      <p:sp>
        <p:nvSpPr>
          <p:cNvPr id="23" name="Shape 21"/>
          <p:cNvSpPr/>
          <p:nvPr/>
        </p:nvSpPr>
        <p:spPr>
          <a:xfrm>
            <a:off x="793790" y="5805845"/>
            <a:ext cx="6407944" cy="1677591"/>
          </a:xfrm>
          <a:prstGeom prst="roundRect">
            <a:avLst>
              <a:gd name="adj" fmla="val 8721"/>
            </a:avLst>
          </a:prstGeom>
          <a:solidFill>
            <a:srgbClr val="FFFCF5"/>
          </a:solidFill>
          <a:ln/>
        </p:spPr>
      </p:sp>
      <p:sp>
        <p:nvSpPr>
          <p:cNvPr id="24" name="Shape 22"/>
          <p:cNvSpPr/>
          <p:nvPr/>
        </p:nvSpPr>
        <p:spPr>
          <a:xfrm>
            <a:off x="793790" y="5775365"/>
            <a:ext cx="6407944" cy="121920"/>
          </a:xfrm>
          <a:prstGeom prst="roundRect">
            <a:avLst>
              <a:gd name="adj" fmla="val 27907"/>
            </a:avLst>
          </a:prstGeom>
          <a:solidFill>
            <a:srgbClr val="325F7B"/>
          </a:solidFill>
          <a:ln/>
        </p:spPr>
      </p:sp>
      <p:sp>
        <p:nvSpPr>
          <p:cNvPr id="25" name="Shape 23"/>
          <p:cNvSpPr/>
          <p:nvPr/>
        </p:nvSpPr>
        <p:spPr>
          <a:xfrm>
            <a:off x="3657540" y="5465683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325F7B"/>
          </a:solidFill>
          <a:ln/>
        </p:spPr>
      </p:sp>
      <p:sp>
        <p:nvSpPr>
          <p:cNvPr id="26" name="Text 24"/>
          <p:cNvSpPr/>
          <p:nvPr/>
        </p:nvSpPr>
        <p:spPr>
          <a:xfrm>
            <a:off x="3861614" y="5635823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100" dirty="0"/>
          </a:p>
        </p:txBody>
      </p:sp>
      <p:sp>
        <p:nvSpPr>
          <p:cNvPr id="27" name="Text 25"/>
          <p:cNvSpPr/>
          <p:nvPr/>
        </p:nvSpPr>
        <p:spPr>
          <a:xfrm>
            <a:off x="1051084" y="63728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Ácido Abscísico</a:t>
            </a:r>
            <a:endParaRPr lang="en-US" sz="2200" dirty="0"/>
          </a:p>
        </p:txBody>
      </p:sp>
      <p:sp>
        <p:nvSpPr>
          <p:cNvPr id="28" name="Text 26"/>
          <p:cNvSpPr/>
          <p:nvPr/>
        </p:nvSpPr>
        <p:spPr>
          <a:xfrm>
            <a:off x="1051084" y="6863239"/>
            <a:ext cx="58933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Regulación en condiciones adversas, estomas</a:t>
            </a:r>
            <a:endParaRPr lang="en-US" sz="1750" dirty="0"/>
          </a:p>
        </p:txBody>
      </p:sp>
      <p:sp>
        <p:nvSpPr>
          <p:cNvPr id="29" name="Shape 27"/>
          <p:cNvSpPr/>
          <p:nvPr/>
        </p:nvSpPr>
        <p:spPr>
          <a:xfrm>
            <a:off x="7428548" y="5805845"/>
            <a:ext cx="6407944" cy="1677591"/>
          </a:xfrm>
          <a:prstGeom prst="roundRect">
            <a:avLst>
              <a:gd name="adj" fmla="val 8721"/>
            </a:avLst>
          </a:prstGeom>
          <a:solidFill>
            <a:srgbClr val="FFFCF5"/>
          </a:solidFill>
          <a:ln/>
        </p:spPr>
      </p:sp>
      <p:sp>
        <p:nvSpPr>
          <p:cNvPr id="30" name="Shape 28"/>
          <p:cNvSpPr/>
          <p:nvPr/>
        </p:nvSpPr>
        <p:spPr>
          <a:xfrm>
            <a:off x="7428548" y="5775365"/>
            <a:ext cx="6407944" cy="121920"/>
          </a:xfrm>
          <a:prstGeom prst="roundRect">
            <a:avLst>
              <a:gd name="adj" fmla="val 27907"/>
            </a:avLst>
          </a:prstGeom>
          <a:solidFill>
            <a:srgbClr val="325F7B"/>
          </a:solidFill>
          <a:ln/>
        </p:spPr>
      </p:sp>
      <p:sp>
        <p:nvSpPr>
          <p:cNvPr id="31" name="Shape 29"/>
          <p:cNvSpPr/>
          <p:nvPr/>
        </p:nvSpPr>
        <p:spPr>
          <a:xfrm>
            <a:off x="10292298" y="5465683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325F7B"/>
          </a:solidFill>
          <a:ln/>
        </p:spPr>
      </p:sp>
      <p:sp>
        <p:nvSpPr>
          <p:cNvPr id="32" name="Text 30"/>
          <p:cNvSpPr/>
          <p:nvPr/>
        </p:nvSpPr>
        <p:spPr>
          <a:xfrm>
            <a:off x="10496371" y="5635823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5</a:t>
            </a:r>
            <a:endParaRPr lang="en-US" sz="2100" dirty="0"/>
          </a:p>
        </p:txBody>
      </p:sp>
      <p:sp>
        <p:nvSpPr>
          <p:cNvPr id="33" name="Text 31"/>
          <p:cNvSpPr/>
          <p:nvPr/>
        </p:nvSpPr>
        <p:spPr>
          <a:xfrm>
            <a:off x="7685842" y="63728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Etileno</a:t>
            </a:r>
            <a:endParaRPr lang="en-US" sz="2200" dirty="0"/>
          </a:p>
        </p:txBody>
      </p:sp>
      <p:sp>
        <p:nvSpPr>
          <p:cNvPr id="34" name="Text 32"/>
          <p:cNvSpPr/>
          <p:nvPr/>
        </p:nvSpPr>
        <p:spPr>
          <a:xfrm>
            <a:off x="7685842" y="6863239"/>
            <a:ext cx="58933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Maduración de frutos, respuesta al estrés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620" y="300871"/>
            <a:ext cx="5085159" cy="762773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48256" y="1127522"/>
            <a:ext cx="6555462" cy="501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50"/>
              </a:lnSpc>
              <a:buNone/>
            </a:pPr>
            <a:r>
              <a:rPr lang="en-US" sz="31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Capítulo 3: El Entorno que Moldea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6048256" y="1674495"/>
            <a:ext cx="2089547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Factores Ambientales</a:t>
            </a:r>
            <a:endParaRPr lang="en-US" sz="15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8256" y="2095619"/>
            <a:ext cx="401241" cy="4012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48256" y="2638782"/>
            <a:ext cx="2006560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Luz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6048256" y="2957632"/>
            <a:ext cx="8020288" cy="219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Intensidad, duración, dirección (fotomorfogénesis)</a:t>
            </a:r>
            <a:endParaRPr lang="en-US" sz="12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8256" y="3403997"/>
            <a:ext cx="401241" cy="4012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048256" y="3947160"/>
            <a:ext cx="2006560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Agua y Nutrientes</a:t>
            </a:r>
            <a:endParaRPr lang="en-US" sz="1550" dirty="0"/>
          </a:p>
        </p:txBody>
      </p:sp>
      <p:sp>
        <p:nvSpPr>
          <p:cNvPr id="10" name="Text 5"/>
          <p:cNvSpPr/>
          <p:nvPr/>
        </p:nvSpPr>
        <p:spPr>
          <a:xfrm>
            <a:off x="6048256" y="4266009"/>
            <a:ext cx="8020288" cy="219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Esenciales para expansión celular y tejidos</a:t>
            </a:r>
            <a:endParaRPr lang="en-US" sz="12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48256" y="4712375"/>
            <a:ext cx="401241" cy="4012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048256" y="5255538"/>
            <a:ext cx="2006560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Temperatura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6048256" y="5574387"/>
            <a:ext cx="8020288" cy="219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Velocidad de crecimiento, floración, germinación</a:t>
            </a:r>
            <a:endParaRPr lang="en-US" sz="125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8256" y="6020753"/>
            <a:ext cx="401241" cy="40124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6048256" y="6563916"/>
            <a:ext cx="2006560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Gravedad</a:t>
            </a:r>
            <a:endParaRPr lang="en-US" sz="1550" dirty="0"/>
          </a:p>
        </p:txBody>
      </p:sp>
      <p:sp>
        <p:nvSpPr>
          <p:cNvPr id="16" name="Text 9"/>
          <p:cNvSpPr/>
          <p:nvPr/>
        </p:nvSpPr>
        <p:spPr>
          <a:xfrm>
            <a:off x="6048256" y="6882765"/>
            <a:ext cx="8020288" cy="2191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Gravitropía dirige crecimiento de raíces y tallos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488" y="425172"/>
            <a:ext cx="4919424" cy="73791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630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Capítulo 4: La Interacción es Clave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171343"/>
            <a:ext cx="37382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Sinergismo y Antagonismo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280190" y="286583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Las hormonas forman redes complejas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3483888"/>
            <a:ext cx="1134070" cy="13608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641074" y="37107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Sinergismo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641074" y="4201120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Una hormona potencia la acción de otra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4844772"/>
            <a:ext cx="1134070" cy="13608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641074" y="50715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Antagonismo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641074" y="5562005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Una hormona inhibe la acción de otra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6205657"/>
            <a:ext cx="1134070" cy="13608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641074" y="6432471"/>
            <a:ext cx="28521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Balance Cuantitativo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7641074" y="6922889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Concentración de una hormona afecta a otra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6298"/>
            <a:ext cx="95558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Capítulo 5: Movimientos Vegetales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6558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Tropismos y Nastias</a:t>
            </a:r>
            <a:endParaRPr lang="en-US" sz="2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350294"/>
            <a:ext cx="6379607" cy="394287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65199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Tropismos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7010400"/>
            <a:ext cx="63796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Respuestas direccionales a estímulos externos</a:t>
            </a:r>
            <a:endParaRPr lang="en-US" sz="17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84" y="2350294"/>
            <a:ext cx="6379726" cy="394287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56884" y="65199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Nastias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456884" y="7010400"/>
            <a:ext cx="63797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Respuestas no direccionales a estímulos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488" y="425172"/>
            <a:ext cx="4919424" cy="73791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3822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Capítulo 6: Del Laboratorio al Campo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546509"/>
            <a:ext cx="29629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Aplicaciones Prácticas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280190" y="324100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Uso de fitorreguladores en agricultura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3859054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01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4214098"/>
            <a:ext cx="3664744" cy="30480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8" name="Text 5"/>
          <p:cNvSpPr/>
          <p:nvPr/>
        </p:nvSpPr>
        <p:spPr>
          <a:xfrm>
            <a:off x="6280190" y="43884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Auxinas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280190" y="4878824"/>
            <a:ext cx="36647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Enraizamiento de esquejes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171748" y="3859054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02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10171748" y="4214098"/>
            <a:ext cx="3664863" cy="30480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12" name="Text 9"/>
          <p:cNvSpPr/>
          <p:nvPr/>
        </p:nvSpPr>
        <p:spPr>
          <a:xfrm>
            <a:off x="10171748" y="43884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Giberelinas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171748" y="4878824"/>
            <a:ext cx="3664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Tamaño de frutos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280190" y="563856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280190" y="5993606"/>
            <a:ext cx="7556421" cy="30480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16" name="Text 13"/>
          <p:cNvSpPr/>
          <p:nvPr/>
        </p:nvSpPr>
        <p:spPr>
          <a:xfrm>
            <a:off x="6280190" y="6167914"/>
            <a:ext cx="3386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Mejora de Rendimientos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6280190" y="665833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Maduración de frutos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511" y="413266"/>
            <a:ext cx="4935379" cy="74030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044" y="631627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El Futuro del Crecimiento Vegetal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6258044" y="2095381"/>
            <a:ext cx="4033480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Investigación y Sostenibilidad</a:t>
            </a:r>
            <a:endParaRPr lang="en-US" sz="2150" dirty="0"/>
          </a:p>
        </p:txBody>
      </p:sp>
      <p:sp>
        <p:nvSpPr>
          <p:cNvPr id="5" name="Shape 2"/>
          <p:cNvSpPr/>
          <p:nvPr/>
        </p:nvSpPr>
        <p:spPr>
          <a:xfrm>
            <a:off x="6258044" y="2761298"/>
            <a:ext cx="3693200" cy="2485073"/>
          </a:xfrm>
          <a:prstGeom prst="roundRect">
            <a:avLst>
              <a:gd name="adj" fmla="val 1331"/>
            </a:avLst>
          </a:prstGeom>
          <a:solidFill>
            <a:srgbClr val="F3EEE3"/>
          </a:solidFill>
          <a:ln/>
        </p:spPr>
      </p:sp>
      <p:sp>
        <p:nvSpPr>
          <p:cNvPr id="6" name="Shape 3"/>
          <p:cNvSpPr/>
          <p:nvPr/>
        </p:nvSpPr>
        <p:spPr>
          <a:xfrm>
            <a:off x="6478429" y="2981682"/>
            <a:ext cx="661392" cy="661392"/>
          </a:xfrm>
          <a:prstGeom prst="roundRect">
            <a:avLst>
              <a:gd name="adj" fmla="val 13824004"/>
            </a:avLst>
          </a:prstGeom>
          <a:solidFill>
            <a:srgbClr val="325F7B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237" y="3163491"/>
            <a:ext cx="297656" cy="29765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478429" y="385738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Nuevas Vías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6478429" y="4330422"/>
            <a:ext cx="3252430" cy="695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Descubrimiento de señalización y regulación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10165556" y="2761298"/>
            <a:ext cx="3693200" cy="2485073"/>
          </a:xfrm>
          <a:prstGeom prst="roundRect">
            <a:avLst>
              <a:gd name="adj" fmla="val 1331"/>
            </a:avLst>
          </a:prstGeom>
          <a:solidFill>
            <a:srgbClr val="F3EEE3"/>
          </a:solidFill>
          <a:ln/>
        </p:spPr>
      </p:sp>
      <p:sp>
        <p:nvSpPr>
          <p:cNvPr id="11" name="Shape 7"/>
          <p:cNvSpPr/>
          <p:nvPr/>
        </p:nvSpPr>
        <p:spPr>
          <a:xfrm>
            <a:off x="10385941" y="2981682"/>
            <a:ext cx="661392" cy="661392"/>
          </a:xfrm>
          <a:prstGeom prst="roundRect">
            <a:avLst>
              <a:gd name="adj" fmla="val 13824004"/>
            </a:avLst>
          </a:prstGeom>
          <a:solidFill>
            <a:srgbClr val="325F7B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7749" y="3163491"/>
            <a:ext cx="297656" cy="29765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385941" y="385738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Biotecnología</a:t>
            </a:r>
            <a:endParaRPr lang="en-US" sz="2150" dirty="0"/>
          </a:p>
        </p:txBody>
      </p:sp>
      <p:sp>
        <p:nvSpPr>
          <p:cNvPr id="14" name="Text 9"/>
          <p:cNvSpPr/>
          <p:nvPr/>
        </p:nvSpPr>
        <p:spPr>
          <a:xfrm>
            <a:off x="10385941" y="4330422"/>
            <a:ext cx="3252430" cy="695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Cultivos más resistentes y eficientes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6258044" y="5460683"/>
            <a:ext cx="7600712" cy="2137291"/>
          </a:xfrm>
          <a:prstGeom prst="roundRect">
            <a:avLst>
              <a:gd name="adj" fmla="val 1548"/>
            </a:avLst>
          </a:prstGeom>
          <a:solidFill>
            <a:srgbClr val="F3EEE3"/>
          </a:solidFill>
          <a:ln/>
        </p:spPr>
      </p:sp>
      <p:sp>
        <p:nvSpPr>
          <p:cNvPr id="16" name="Shape 11"/>
          <p:cNvSpPr/>
          <p:nvPr/>
        </p:nvSpPr>
        <p:spPr>
          <a:xfrm>
            <a:off x="6478429" y="5681067"/>
            <a:ext cx="661392" cy="661392"/>
          </a:xfrm>
          <a:prstGeom prst="roundRect">
            <a:avLst>
              <a:gd name="adj" fmla="val 13824004"/>
            </a:avLst>
          </a:prstGeom>
          <a:solidFill>
            <a:srgbClr val="325F7B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0237" y="5862876"/>
            <a:ext cx="297656" cy="297656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478429" y="6556772"/>
            <a:ext cx="2991564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Seguridad Alimentaria</a:t>
            </a:r>
            <a:endParaRPr lang="en-US" sz="2150" dirty="0"/>
          </a:p>
        </p:txBody>
      </p:sp>
      <p:sp>
        <p:nvSpPr>
          <p:cNvPr id="19" name="Text 13"/>
          <p:cNvSpPr/>
          <p:nvPr/>
        </p:nvSpPr>
        <p:spPr>
          <a:xfrm>
            <a:off x="6478429" y="7029807"/>
            <a:ext cx="7159943" cy="347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Sostenibilidad para el futuro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2026-04-05T02:06:07Z</dcterms:created>
  <dcterms:modified xsi:type="dcterms:W3CDTF">2026-04-05T02:06:07Z</dcterms:modified>
</cp:coreProperties>
</file>