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useoModerno Medium"/>
      <p:regular r:id="rId17"/>
    </p:embeddedFont>
    <p:embeddedFont>
      <p:font typeface="MuseoModerno Medium"/>
      <p:regular r:id="rId18"/>
    </p:embeddedFont>
    <p:embeddedFont>
      <p:font typeface="MuseoModerno Medium"/>
      <p:regular r:id="rId19"/>
    </p:embeddedFont>
    <p:embeddedFont>
      <p:font typeface="MuseoModerno Medium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8878"/>
            <a:ext cx="75266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Sistema Nervioso Central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centro de comando del cuerpo humano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9244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SNC en Acción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541389"/>
            <a:ext cx="7556421" cy="2613898"/>
          </a:xfrm>
          <a:prstGeom prst="roundRect">
            <a:avLst>
              <a:gd name="adj" fmla="val 1302"/>
            </a:avLst>
          </a:prstGeom>
          <a:solidFill>
            <a:srgbClr val="F3EEE3"/>
          </a:solidFill>
          <a:ln/>
        </p:spPr>
      </p:sp>
      <p:sp>
        <p:nvSpPr>
          <p:cNvPr id="5" name="Shape 2"/>
          <p:cNvSpPr/>
          <p:nvPr/>
        </p:nvSpPr>
        <p:spPr>
          <a:xfrm>
            <a:off x="6280190" y="2541389"/>
            <a:ext cx="3778210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6507004" y="27682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🔍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Percepción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7004" y="3258622"/>
            <a:ext cx="33245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Recibe estímulos del entorno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058400" y="2541389"/>
            <a:ext cx="3778210" cy="1306949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9" name="Shape 6"/>
          <p:cNvSpPr/>
          <p:nvPr/>
        </p:nvSpPr>
        <p:spPr>
          <a:xfrm>
            <a:off x="10058400" y="2541389"/>
            <a:ext cx="30480" cy="1306949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0" name="Text 7"/>
          <p:cNvSpPr/>
          <p:nvPr/>
        </p:nvSpPr>
        <p:spPr>
          <a:xfrm>
            <a:off x="10285214" y="27682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⚙️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Procesamiento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285214" y="3258622"/>
            <a:ext cx="33245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Analiza e integra la información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3848338"/>
            <a:ext cx="7556421" cy="1306949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13" name="Shape 10"/>
          <p:cNvSpPr/>
          <p:nvPr/>
        </p:nvSpPr>
        <p:spPr>
          <a:xfrm>
            <a:off x="6280190" y="3848338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</p:sp>
      <p:sp>
        <p:nvSpPr>
          <p:cNvPr id="14" name="Text 11"/>
          <p:cNvSpPr/>
          <p:nvPr/>
        </p:nvSpPr>
        <p:spPr>
          <a:xfrm>
            <a:off x="6507004" y="40751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⚡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Respuesta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07004" y="4565571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Envía órdenes para actuar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280190" y="5410438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C9DDE9"/>
          </a:solidFill>
          <a:ln/>
        </p:spPr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004" y="5739289"/>
            <a:ext cx="283488" cy="226814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7017306" y="5693926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Ejemplo: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Tocar una estufa caliente → La médula retira la mano (reflejo) → El cerebro interpreta el dolor.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884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¿Qué es el SNC?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037403"/>
            <a:ext cx="3664744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3264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Función principal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754636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Procesa información y coordina todas las funciones corporales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3037403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0398562" y="3264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Componentes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98562" y="3754636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Encéfalo + Médula espinal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934069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1608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Protección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5651302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Cráneo y columna vertebral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6196"/>
            <a:ext cx="57169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SNC: Vista General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315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271951"/>
            <a:ext cx="28909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Dos estructuras clave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2853095"/>
            <a:ext cx="4205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SNC se organiza en dos grandes regiones protegidas por estructuras óseas: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9638943" y="3834051"/>
            <a:ext cx="4205168" cy="1458635"/>
          </a:xfrm>
          <a:prstGeom prst="roundRect">
            <a:avLst>
              <a:gd name="adj" fmla="val 1003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9608463" y="3834051"/>
            <a:ext cx="121920" cy="1458635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</p:sp>
      <p:sp>
        <p:nvSpPr>
          <p:cNvPr id="8" name="Text 5"/>
          <p:cNvSpPr/>
          <p:nvPr/>
        </p:nvSpPr>
        <p:spPr>
          <a:xfrm>
            <a:off x="9987677" y="40913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Encéfalo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987677" y="4672489"/>
            <a:ext cx="35991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Alojado en el cráneo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38943" y="5519499"/>
            <a:ext cx="4205168" cy="1458635"/>
          </a:xfrm>
          <a:prstGeom prst="roundRect">
            <a:avLst>
              <a:gd name="adj" fmla="val 1003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9608463" y="5519499"/>
            <a:ext cx="121920" cy="1458635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</p:sp>
      <p:sp>
        <p:nvSpPr>
          <p:cNvPr id="12" name="Text 9"/>
          <p:cNvSpPr/>
          <p:nvPr/>
        </p:nvSpPr>
        <p:spPr>
          <a:xfrm>
            <a:off x="9987677" y="57767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Médula Espinal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987677" y="6357938"/>
            <a:ext cx="359914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Recorre la columna vertebral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873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Encéfalo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3113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Centro de procesamiento principal del organismo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49191"/>
            <a:ext cx="2411968" cy="24119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7446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Cerebro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23506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Pensamiento, memoria, lenguaje y control voluntario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049191"/>
            <a:ext cx="2411968" cy="2411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57446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Cerebelo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6235065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Coordina movimiento, equilibrio y postura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049191"/>
            <a:ext cx="2411968" cy="241196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57446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Tallo Encefálico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623506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Controla respiración, ritmo cardíaco y presión arterial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587335"/>
            <a:ext cx="7421404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Encéfalo: Estructura Detallada</a:t>
            </a:r>
            <a:endParaRPr lang="en-US" sz="4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376" y="1718548"/>
            <a:ext cx="8399026" cy="46877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7513" y="3347799"/>
            <a:ext cx="3203496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Tres regiones, una función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9627513" y="3855125"/>
            <a:ext cx="4291013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Cada región del encéfalo cumple un rol esencial e irremplazable en el funcionamiento del organismo.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719376" y="6825377"/>
            <a:ext cx="462439" cy="462439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796469" y="6863894"/>
            <a:ext cx="308253" cy="385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368028" y="689598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Cerebro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368028" y="7328773"/>
            <a:ext cx="3593306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Dos hemisferios, corteza cerebral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194102" y="6825377"/>
            <a:ext cx="462439" cy="462439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5271195" y="6863894"/>
            <a:ext cx="308253" cy="385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5842754" y="689598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Cerebelo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5842754" y="7328773"/>
            <a:ext cx="3593425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Parte posterior inferior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9668947" y="6825377"/>
            <a:ext cx="462439" cy="462439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5" name="Text 12"/>
          <p:cNvSpPr/>
          <p:nvPr/>
        </p:nvSpPr>
        <p:spPr>
          <a:xfrm>
            <a:off x="9746040" y="6863894"/>
            <a:ext cx="308253" cy="385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10317599" y="689598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Tallo Encefálico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10317599" y="7328773"/>
            <a:ext cx="3593306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Conexión con la médula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900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 Médula Espinal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Vía sensorial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1517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Transmite información del cuerpo al encéfalo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Vía motora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67606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Lleva órdenes del encéfalo a músculos y glándulas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Reflejos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03694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Respuestas rápidas sin intervención cerebral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633889"/>
            <a:ext cx="8766810" cy="675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Médula Espinal: Corte Transversal</a:t>
            </a:r>
            <a:endParaRPr lang="en-US" sz="4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642" y="2279333"/>
            <a:ext cx="8341519" cy="46557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3228" y="1824633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Estructura interna</a:t>
            </a:r>
            <a:endParaRPr lang="en-US" sz="2100" dirty="0"/>
          </a:p>
        </p:txBody>
      </p:sp>
      <p:sp>
        <p:nvSpPr>
          <p:cNvPr id="5" name="Shape 2"/>
          <p:cNvSpPr/>
          <p:nvPr/>
        </p:nvSpPr>
        <p:spPr>
          <a:xfrm>
            <a:off x="9633228" y="2394228"/>
            <a:ext cx="4248150" cy="1651516"/>
          </a:xfrm>
          <a:prstGeom prst="roundRect">
            <a:avLst>
              <a:gd name="adj" fmla="val 1964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9849326" y="2610326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Sustancia Gris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9849326" y="3154085"/>
            <a:ext cx="3815953" cy="675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Forma de mariposa central. Cuerpos neuronales.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9633228" y="4251722"/>
            <a:ext cx="4248150" cy="1313736"/>
          </a:xfrm>
          <a:prstGeom prst="roundRect">
            <a:avLst>
              <a:gd name="adj" fmla="val 2468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9849326" y="4467820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Sustancia Blanca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9849326" y="5011579"/>
            <a:ext cx="3815953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Rodea la gris. Axones mielinizados.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9633228" y="5797272"/>
            <a:ext cx="4248150" cy="1566624"/>
          </a:xfrm>
          <a:prstGeom prst="roundRect">
            <a:avLst>
              <a:gd name="adj" fmla="val 2070"/>
            </a:avLst>
          </a:prstGeom>
          <a:solidFill>
            <a:srgbClr val="C9DDE9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326" y="6114336"/>
            <a:ext cx="270153" cy="21609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0335578" y="6057186"/>
            <a:ext cx="3329702" cy="1013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Los impulsos viajan en ambas direcciones: aferente (sensorial) y eferente (motor).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376" y="636389"/>
            <a:ext cx="5138976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Las Neuronas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9376" y="1651278"/>
            <a:ext cx="13191649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Unidades fundamentales del sistema nervioso</a:t>
            </a:r>
            <a:endParaRPr lang="en-US" sz="16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376" y="2539841"/>
            <a:ext cx="8399026" cy="4687729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9627513" y="2383869"/>
            <a:ext cx="4291013" cy="1277541"/>
          </a:xfrm>
          <a:prstGeom prst="roundRect">
            <a:avLst>
              <a:gd name="adj" fmla="val 2414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650373" y="2406729"/>
            <a:ext cx="822246" cy="1231821"/>
          </a:xfrm>
          <a:prstGeom prst="roundRect">
            <a:avLst>
              <a:gd name="adj" fmla="val 414"/>
            </a:avLst>
          </a:prstGeom>
          <a:solidFill>
            <a:srgbClr val="F3EEE3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7310" y="2868454"/>
            <a:ext cx="308253" cy="3082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658832" y="2612231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Soma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10658832" y="3119557"/>
            <a:ext cx="303133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Cuerpo celular, núcleo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9627513" y="3847624"/>
            <a:ext cx="4291013" cy="1277541"/>
          </a:xfrm>
          <a:prstGeom prst="roundRect">
            <a:avLst>
              <a:gd name="adj" fmla="val 2414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9650373" y="3870484"/>
            <a:ext cx="822246" cy="1231821"/>
          </a:xfrm>
          <a:prstGeom prst="roundRect">
            <a:avLst>
              <a:gd name="adj" fmla="val 414"/>
            </a:avLst>
          </a:prstGeom>
          <a:solidFill>
            <a:srgbClr val="F3EEE3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7310" y="4332208"/>
            <a:ext cx="308253" cy="3082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658832" y="4075986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Dendritas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10658832" y="4583311"/>
            <a:ext cx="303133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Reciben señales entrantes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9627513" y="5311378"/>
            <a:ext cx="4291013" cy="1277541"/>
          </a:xfrm>
          <a:prstGeom prst="roundRect">
            <a:avLst>
              <a:gd name="adj" fmla="val 2414"/>
            </a:avLst>
          </a:prstGeom>
          <a:solidFill>
            <a:srgbClr val="FFFCF5"/>
          </a:solidFill>
          <a:ln w="22860">
            <a:solidFill>
              <a:srgbClr val="D9D4C9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650373" y="5334238"/>
            <a:ext cx="822246" cy="1231821"/>
          </a:xfrm>
          <a:prstGeom prst="roundRect">
            <a:avLst>
              <a:gd name="adj" fmla="val 414"/>
            </a:avLst>
          </a:prstGeom>
          <a:solidFill>
            <a:srgbClr val="F3EEE3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7310" y="5795963"/>
            <a:ext cx="308253" cy="30825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0658832" y="5539740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Axón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10658832" y="6047065"/>
            <a:ext cx="3031331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Transmite señales salientes</a:t>
            </a:r>
            <a:endParaRPr lang="en-US" sz="1600" dirty="0"/>
          </a:p>
        </p:txBody>
      </p:sp>
      <p:sp>
        <p:nvSpPr>
          <p:cNvPr id="20" name="Text 14"/>
          <p:cNvSpPr/>
          <p:nvPr/>
        </p:nvSpPr>
        <p:spPr>
          <a:xfrm>
            <a:off x="9627513" y="6798469"/>
            <a:ext cx="4291013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 conectan mediante </a:t>
            </a:r>
            <a:pPr algn="l" indent="0" marL="0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sinapsis</a:t>
            </a:r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usando neurotransmisores.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16969"/>
            <a:ext cx="4695944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 Sinapsis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28" y="1512094"/>
            <a:ext cx="8264247" cy="4612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64648" y="3326963"/>
            <a:ext cx="2616875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Comunicación neuronal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9564648" y="3775948"/>
            <a:ext cx="4238506" cy="549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sinapsis es la unión funcional entre dos neuronas donde se transmite el impulso nervioso.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834628" y="6474500"/>
            <a:ext cx="37564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01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834628" y="6770846"/>
            <a:ext cx="4216598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8" name="Text 5"/>
          <p:cNvSpPr/>
          <p:nvPr/>
        </p:nvSpPr>
        <p:spPr>
          <a:xfrm>
            <a:off x="834628" y="6910388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Llegada del impulso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34628" y="7297103"/>
            <a:ext cx="4216598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axón recibe la señal eléctrica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5206722" y="6474500"/>
            <a:ext cx="37564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5206722" y="6770846"/>
            <a:ext cx="4216718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2" name="Text 9"/>
          <p:cNvSpPr/>
          <p:nvPr/>
        </p:nvSpPr>
        <p:spPr>
          <a:xfrm>
            <a:off x="5206722" y="6910388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Liberación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5206722" y="7297103"/>
            <a:ext cx="4216718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 liberan neurotransmisores al espacio sináptico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9578935" y="6474500"/>
            <a:ext cx="375642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MuseoModerno Light" pitchFamily="34" charset="0"/>
                <a:ea typeface="MuseoModerno Light" pitchFamily="34" charset="-122"/>
                <a:cs typeface="MuseoModerno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9578935" y="6770846"/>
            <a:ext cx="4216718" cy="22860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6" name="Text 13"/>
          <p:cNvSpPr/>
          <p:nvPr/>
        </p:nvSpPr>
        <p:spPr>
          <a:xfrm>
            <a:off x="9578935" y="6910388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Recepción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9578935" y="7297103"/>
            <a:ext cx="4216718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 neurona postsináptica capta la señal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2026-04-11T02:01:25Z</dcterms:created>
  <dcterms:modified xsi:type="dcterms:W3CDTF">2026-04-11T02:01:25Z</dcterms:modified>
</cp:coreProperties>
</file>