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useoModerno Medium"/>
      <p:regular r:id="rId17"/>
    </p:embeddedFont>
    <p:embeddedFont>
      <p:font typeface="MuseoModerno Medium"/>
      <p:regular r:id="rId18"/>
    </p:embeddedFont>
    <p:embeddedFont>
      <p:font typeface="MuseoModerno Medium"/>
      <p:regular r:id="rId19"/>
    </p:embeddedFont>
    <p:embeddedFont>
      <p:font typeface="MuseoModerno Medium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64199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Sistema Nervioso: Nuestro Centro de Control y su Batalla contra las Drogas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33947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Una mirada científica a cómo las sustancias psicoactivas alteran, dañan y transforman la red más compleja del cuerpo humano.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5706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Futuro Está en Nuestras Manos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01478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Las drogas pueden parecer una vía de escape, pero conducen a un laberinto de consecuencias neurológicas, emocionales y sociales difíciles de revertir.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995738"/>
            <a:ext cx="7556421" cy="2976801"/>
          </a:xfrm>
          <a:prstGeom prst="roundRect">
            <a:avLst>
              <a:gd name="adj" fmla="val 1143"/>
            </a:avLst>
          </a:prstGeom>
          <a:solidFill>
            <a:srgbClr val="F3EEE3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3995738"/>
            <a:ext cx="3778210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6507004" y="42225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Conocer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507004" y="4712970"/>
            <a:ext cx="33245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Entender el impacto real en el cerebro nos da poder.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058400" y="3995738"/>
            <a:ext cx="3778210" cy="1669852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10" name="Shape 7"/>
          <p:cNvSpPr/>
          <p:nvPr/>
        </p:nvSpPr>
        <p:spPr>
          <a:xfrm>
            <a:off x="10058400" y="3995738"/>
            <a:ext cx="30480" cy="1669852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11" name="Text 8"/>
          <p:cNvSpPr/>
          <p:nvPr/>
        </p:nvSpPr>
        <p:spPr>
          <a:xfrm>
            <a:off x="10285214" y="42225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Elegir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5214" y="4712970"/>
            <a:ext cx="33245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Cada decisión moldea nuestro sistema nervioso y nuestro futuro.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5665589"/>
            <a:ext cx="7556421" cy="1306949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14" name="Shape 11"/>
          <p:cNvSpPr/>
          <p:nvPr/>
        </p:nvSpPr>
        <p:spPr>
          <a:xfrm>
            <a:off x="6280190" y="5665589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15" name="Text 12"/>
          <p:cNvSpPr/>
          <p:nvPr/>
        </p:nvSpPr>
        <p:spPr>
          <a:xfrm>
            <a:off x="6507004" y="5892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Actuar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507004" y="6382822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¡Toma la decisión inteligente: salud, bienestar y libertad!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351" y="542211"/>
            <a:ext cx="6228755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La Red Maestra del Cuerpo</a:t>
            </a:r>
            <a:endParaRPr lang="en-US" sz="3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351" y="1564005"/>
            <a:ext cx="8420100" cy="469951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07034" y="3349347"/>
            <a:ext cx="4318397" cy="1128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sistema nervioso es la intrincada red de células —</a:t>
            </a:r>
            <a:pPr algn="l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neuronas</a:t>
            </a:r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— que transmite información entre el cerebro y el resto del cuerpo, controlando cada pensamiento, movimiento y emoción.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712351" y="6626662"/>
            <a:ext cx="6522006" cy="1060609"/>
          </a:xfrm>
          <a:prstGeom prst="roundRect">
            <a:avLst>
              <a:gd name="adj" fmla="val 2707"/>
            </a:avLst>
          </a:prstGeom>
          <a:solidFill>
            <a:srgbClr val="F3EEE3"/>
          </a:solidFill>
          <a:ln/>
        </p:spPr>
      </p:sp>
      <p:sp>
        <p:nvSpPr>
          <p:cNvPr id="6" name="Text 3"/>
          <p:cNvSpPr/>
          <p:nvPr/>
        </p:nvSpPr>
        <p:spPr>
          <a:xfrm>
            <a:off x="903684" y="6817995"/>
            <a:ext cx="2914412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Sistema Nervioso Central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03684" y="7213759"/>
            <a:ext cx="613933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Cerebro y médula espinal: el centro de procesamiento.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395805" y="6626662"/>
            <a:ext cx="6522125" cy="1060609"/>
          </a:xfrm>
          <a:prstGeom prst="roundRect">
            <a:avLst>
              <a:gd name="adj" fmla="val 2707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7587139" y="6817995"/>
            <a:ext cx="3147060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Sistema Nervioso Periférico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7587139" y="7213759"/>
            <a:ext cx="6139458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Nervios que conectan el SNC con órganos y sentidos.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758" y="601623"/>
            <a:ext cx="12308205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La Sinapsis: El Puente de Comunicación Neuronal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31758" y="1640562"/>
            <a:ext cx="13166884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sinapsis es el punto de conexión entre dos neuronas donde se transmiten las señales químicas llamadas </a:t>
            </a:r>
            <a:pPr algn="l" indent="0" marL="0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neurotransmisores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Es el sitio donde las drogas ejercen su principal acción disruptiva.</a:t>
            </a:r>
            <a:endParaRPr lang="en-US" sz="16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8526" y="2500074"/>
            <a:ext cx="7733348" cy="458974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7574" y="3621883"/>
            <a:ext cx="658330" cy="65833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831044" y="6025199"/>
            <a:ext cx="1922323" cy="370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Generación</a:t>
            </a:r>
            <a:endParaRPr lang="en-US" sz="23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7470" y="3623117"/>
            <a:ext cx="658330" cy="65833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08390" y="6025199"/>
            <a:ext cx="1922324" cy="370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Unión</a:t>
            </a:r>
            <a:endParaRPr lang="en-US" sz="230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4817" y="3623117"/>
            <a:ext cx="658330" cy="65833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3946237" y="6025199"/>
            <a:ext cx="1922323" cy="370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Liberación</a:t>
            </a:r>
            <a:endParaRPr lang="en-US" sz="2300" dirty="0"/>
          </a:p>
        </p:txBody>
      </p:sp>
      <p:sp>
        <p:nvSpPr>
          <p:cNvPr id="11" name="Text 5"/>
          <p:cNvSpPr/>
          <p:nvPr/>
        </p:nvSpPr>
        <p:spPr>
          <a:xfrm>
            <a:off x="731758" y="7306628"/>
            <a:ext cx="13166884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Comprender la sinapsis es clave para entender cómo las drogas interfieren con la comunicación cerebral y alteran el comportamiento.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2846" y="489466"/>
            <a:ext cx="10380226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Las Drogas: Invasores Químicos del Sistema Nervioso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1812846" y="3609975"/>
            <a:ext cx="5307687" cy="65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Las drogas son sustancias que </a:t>
            </a:r>
            <a:pPr algn="l" indent="0" marL="0">
              <a:lnSpc>
                <a:spcPts val="1700"/>
              </a:lnSpc>
              <a:buNone/>
            </a:pP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alteran el funcionamiento normal del sistema nervioso</a:t>
            </a:r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modificando el pensamiento, las emociones y la conducta. Actúan directamente sobre la sinapsis mediante distintos mecanismos.</a:t>
            </a:r>
            <a:endParaRPr lang="en-US" sz="1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7249" y="1282065"/>
            <a:ext cx="5307687" cy="5307687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249" y="1282065"/>
            <a:ext cx="5307687" cy="5307687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812846" y="6841927"/>
            <a:ext cx="3593425" cy="898208"/>
          </a:xfrm>
          <a:prstGeom prst="roundRect">
            <a:avLst>
              <a:gd name="adj" fmla="val 12216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1789986" y="6841927"/>
            <a:ext cx="91440" cy="898208"/>
          </a:xfrm>
          <a:prstGeom prst="roundRect">
            <a:avLst>
              <a:gd name="adj" fmla="val 26163"/>
            </a:avLst>
          </a:prstGeom>
          <a:solidFill>
            <a:srgbClr val="325F7B"/>
          </a:solidFill>
          <a:ln/>
        </p:spPr>
      </p:sp>
      <p:sp>
        <p:nvSpPr>
          <p:cNvPr id="8" name="Text 4"/>
          <p:cNvSpPr/>
          <p:nvPr/>
        </p:nvSpPr>
        <p:spPr>
          <a:xfrm>
            <a:off x="2063710" y="7024211"/>
            <a:ext cx="2545080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Imitan neurotransmisores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2063710" y="7340560"/>
            <a:ext cx="3160276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Engañan a los receptores neuronales.</a:t>
            </a:r>
            <a:endParaRPr lang="en-US" sz="1250" dirty="0"/>
          </a:p>
        </p:txBody>
      </p:sp>
      <p:sp>
        <p:nvSpPr>
          <p:cNvPr id="10" name="Shape 6"/>
          <p:cNvSpPr/>
          <p:nvPr/>
        </p:nvSpPr>
        <p:spPr>
          <a:xfrm>
            <a:off x="5518309" y="6841927"/>
            <a:ext cx="3593544" cy="898208"/>
          </a:xfrm>
          <a:prstGeom prst="roundRect">
            <a:avLst>
              <a:gd name="adj" fmla="val 12216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5495449" y="6841927"/>
            <a:ext cx="91440" cy="898208"/>
          </a:xfrm>
          <a:prstGeom prst="roundRect">
            <a:avLst>
              <a:gd name="adj" fmla="val 26163"/>
            </a:avLst>
          </a:prstGeom>
          <a:solidFill>
            <a:srgbClr val="325F7B"/>
          </a:solidFill>
          <a:ln/>
        </p:spPr>
      </p:sp>
      <p:sp>
        <p:nvSpPr>
          <p:cNvPr id="12" name="Text 8"/>
          <p:cNvSpPr/>
          <p:nvPr/>
        </p:nvSpPr>
        <p:spPr>
          <a:xfrm>
            <a:off x="5769173" y="7024211"/>
            <a:ext cx="2312670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Bloquean la recaptación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5769173" y="7340560"/>
            <a:ext cx="3160395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Acumulan neurotransmisores en la hendidura.</a:t>
            </a:r>
            <a:endParaRPr lang="en-US" sz="1250" dirty="0"/>
          </a:p>
        </p:txBody>
      </p:sp>
      <p:sp>
        <p:nvSpPr>
          <p:cNvPr id="14" name="Shape 10"/>
          <p:cNvSpPr/>
          <p:nvPr/>
        </p:nvSpPr>
        <p:spPr>
          <a:xfrm>
            <a:off x="9223891" y="6841927"/>
            <a:ext cx="3593544" cy="898208"/>
          </a:xfrm>
          <a:prstGeom prst="roundRect">
            <a:avLst>
              <a:gd name="adj" fmla="val 12216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201031" y="6841927"/>
            <a:ext cx="91440" cy="898208"/>
          </a:xfrm>
          <a:prstGeom prst="roundRect">
            <a:avLst>
              <a:gd name="adj" fmla="val 26163"/>
            </a:avLst>
          </a:prstGeom>
          <a:solidFill>
            <a:srgbClr val="325F7B"/>
          </a:solidFill>
          <a:ln/>
        </p:spPr>
      </p:sp>
      <p:sp>
        <p:nvSpPr>
          <p:cNvPr id="16" name="Text 12"/>
          <p:cNvSpPr/>
          <p:nvPr/>
        </p:nvSpPr>
        <p:spPr>
          <a:xfrm>
            <a:off x="9474756" y="7024211"/>
            <a:ext cx="2455188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Interfieren con receptores</a:t>
            </a:r>
            <a:endParaRPr lang="en-US" sz="1550" dirty="0"/>
          </a:p>
        </p:txBody>
      </p:sp>
      <p:sp>
        <p:nvSpPr>
          <p:cNvPr id="17" name="Text 13"/>
          <p:cNvSpPr/>
          <p:nvPr/>
        </p:nvSpPr>
        <p:spPr>
          <a:xfrm>
            <a:off x="9474756" y="7340560"/>
            <a:ext cx="3160395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Impiden la señalización natural.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2592"/>
            <a:ext cx="120585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Drogas Estimulantes: Acelerando el Sistema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315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1985605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Ejemplos: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Cocaína, anfetaminas, metanfetaminas, éxtasis.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9638943" y="2915483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Efectos inmediatos: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Euforia intensa, energía, alerta, taquicardia e insomnio.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3845362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Mecanismo: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Bloquean la recaptación 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dopamina y noradrenalina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generando una sobreestimulación artificial que agota las reservas naturales del cerebro.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638943" y="5552123"/>
            <a:ext cx="4205168" cy="1689616"/>
          </a:xfrm>
          <a:prstGeom prst="roundRect">
            <a:avLst>
              <a:gd name="adj" fmla="val 2014"/>
            </a:avLst>
          </a:prstGeom>
          <a:solidFill>
            <a:srgbClr val="C9DDE9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757" y="5880973"/>
            <a:ext cx="283488" cy="22681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376059" y="5835610"/>
            <a:ext cx="324123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efecto de euforia es temporal, pero el daño neuronal puede ser permanente.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1407" y="638889"/>
            <a:ext cx="12000071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Drogas Depresoras: Ralentizando el Sistema</a:t>
            </a:r>
            <a:endParaRPr lang="en-US" sz="4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407" y="2311241"/>
            <a:ext cx="8303300" cy="46343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6919" y="1864042"/>
            <a:ext cx="421957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Ejemplos:</a:t>
            </a:r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Alcohol, barbitúricos, benzodiazepinas, opiáceos (heroína, morfina).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9636919" y="3124795"/>
            <a:ext cx="421957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Efectos:</a:t>
            </a:r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Relajación, sedación, lentitud de reflejos, confusión y </a:t>
            </a:r>
            <a:pPr algn="l" indent="0" marL="0">
              <a:lnSpc>
                <a:spcPts val="27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depresión respiratoria</a:t>
            </a:r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en dosis altas.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6919" y="4385548"/>
            <a:ext cx="421957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Mecanismo:</a:t>
            </a:r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Potencian la acción del neurotransmisor inhibidor </a:t>
            </a:r>
            <a:pPr algn="l" indent="0" marL="0">
              <a:lnSpc>
                <a:spcPts val="27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GABA</a:t>
            </a:r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reduciendo la actividad neuronal de forma generalizada.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636919" y="5695712"/>
            <a:ext cx="4219575" cy="1647825"/>
          </a:xfrm>
          <a:prstGeom prst="roundRect">
            <a:avLst>
              <a:gd name="adj" fmla="val 2033"/>
            </a:avLst>
          </a:prstGeom>
          <a:solidFill>
            <a:srgbClr val="C9DDE9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161" y="6023134"/>
            <a:ext cx="279083" cy="22324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362486" y="5971223"/>
            <a:ext cx="3270766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depresión respiratoria es la principal causa de muerte por sobredosis de opiáceos.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889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Drogas Alucinógenas: Distorsionando la Realidad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8176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793563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Ejemplos: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LSD, psilocibina (hongos), marihuana en dosis altas, MDMA.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9638943" y="3723442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Efectos: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Alteración profunda de la percepción, alucinaciones visuales y auditivas, distorsión del tiempo y el espacio, cambios emocionales intensos.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5379125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Mecanismo: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Afectan principalmente los receptores 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serotonina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alterando la comunicación entre distintas áreas cerebrales y generando experiencias sensoriales distorsionadas.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2228" y="604123"/>
            <a:ext cx="11806952" cy="609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Consecuencias a Largo Plazo: Daño y Dependencia</a:t>
            </a:r>
            <a:endParaRPr lang="en-US" sz="3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228" y="2185035"/>
            <a:ext cx="8456414" cy="471975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621798" y="1652826"/>
            <a:ext cx="438507" cy="43850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9694843" y="1689318"/>
            <a:ext cx="292298" cy="365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0227707" y="1719739"/>
            <a:ext cx="24366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Tolerancia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227707" y="2191703"/>
            <a:ext cx="3727966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cerebro se adapta, requiriendo dosis cada vez mayores para el mismo efecto.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9621798" y="3106460"/>
            <a:ext cx="438507" cy="43850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9694843" y="3142952"/>
            <a:ext cx="292298" cy="365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0227707" y="3173373"/>
            <a:ext cx="3727966" cy="609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Dependencia Física y Psicológica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227707" y="3949898"/>
            <a:ext cx="3727966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Necesidad compulsiva de consumir con síntomas graves de abstinencia al suspender.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9621798" y="4864656"/>
            <a:ext cx="438507" cy="43850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9694843" y="4901148"/>
            <a:ext cx="292298" cy="365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0227707" y="4931569"/>
            <a:ext cx="24366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Daño Neuronal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0227707" y="5403533"/>
            <a:ext cx="3727966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Pérdida de neuronas, deterioro cognitivo, problemas de memoria y aprendizaje.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9621798" y="6318290"/>
            <a:ext cx="438507" cy="438507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9694843" y="6354782"/>
            <a:ext cx="292298" cy="365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0227707" y="6385203"/>
            <a:ext cx="2978110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Enfermedades Asociadas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0227707" y="6857167"/>
            <a:ext cx="3727966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Mayor riesgo de depresión, ansiedad, psicosis y enfermedades cardiovasculares.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260" y="638056"/>
            <a:ext cx="13141881" cy="1328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Prevención y Recuperación: Protegiendo Nuestro Sistema Nervioso</a:t>
            </a:r>
            <a:endParaRPr lang="en-US" sz="4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60" y="2365653"/>
            <a:ext cx="2444353" cy="24443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4260" y="505920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Educación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44260" y="5511046"/>
            <a:ext cx="4214455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Comprender los riesgos reales es el primer paso para tomar decisiones informadas y protegerse.</a:t>
            </a:r>
            <a:endParaRPr lang="en-US" sz="16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913" y="2365653"/>
            <a:ext cx="2444353" cy="24443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07913" y="5059204"/>
            <a:ext cx="3108008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Estilo de Vida Saludable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5207913" y="5511046"/>
            <a:ext cx="4214455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ejercicio, los hobbies y las relaciones positivas fortalecen el sistema nervioso de forma natural.</a:t>
            </a:r>
            <a:endParaRPr lang="en-US" sz="16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566" y="2365653"/>
            <a:ext cx="2444353" cy="244435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1566" y="505920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Apoyo Profesional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9671566" y="5511046"/>
            <a:ext cx="4214455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Buscar ayuda médica y psicológica es un acto de valentía, no de debilidad.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744260" y="6723936"/>
            <a:ext cx="13141881" cy="867608"/>
          </a:xfrm>
          <a:prstGeom prst="roundRect">
            <a:avLst>
              <a:gd name="adj" fmla="val 3677"/>
            </a:avLst>
          </a:prstGeom>
          <a:solidFill>
            <a:srgbClr val="C9DDE9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05" y="7032188"/>
            <a:ext cx="265748" cy="21264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35298" y="6976348"/>
            <a:ext cx="12238196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Mensaje clave:</a:t>
            </a:r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Tu sistema nervioso es valioso e irreemplazable. Protégelo con cada decisión.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2026-04-11T14:59:57Z</dcterms:created>
  <dcterms:modified xsi:type="dcterms:W3CDTF">2026-04-11T14:59:57Z</dcterms:modified>
</cp:coreProperties>
</file>