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MuseoModerno Medium"/>
      <p:regular r:id="rId17"/>
    </p:embeddedFont>
    <p:embeddedFont>
      <p:font typeface="MuseoModerno Medium"/>
      <p:regular r:id="rId18"/>
    </p:embeddedFont>
    <p:embeddedFont>
      <p:font typeface="MuseoModerno Medium"/>
      <p:regular r:id="rId19"/>
    </p:embeddedFont>
    <p:embeddedFont>
      <p:font typeface="MuseoModerno Medium"/>
      <p:regular r:id="rId20"/>
    </p:embeddedFont>
    <p:embeddedFont>
      <p:font typeface="Source Sans 3"/>
      <p:regular r:id="rId21"/>
    </p:embeddedFont>
    <p:embeddedFont>
      <p:font typeface="Source Sans 3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El Sistema Nervioso Periférico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Conectando nuestro cuerpo — red vital de señales electroquímicas entre el cerebro y cada órgano.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3413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El SNP: Nuestro Conector Vital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391853"/>
            <a:ext cx="3664744" cy="1669852"/>
          </a:xfrm>
          <a:prstGeom prst="roundRect">
            <a:avLst>
              <a:gd name="adj" fmla="val 2038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36186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Supervivencia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4109085"/>
            <a:ext cx="3211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Interacción con el entorno y regulación interna continua.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348" y="3391853"/>
            <a:ext cx="3664863" cy="1669852"/>
          </a:xfrm>
          <a:prstGeom prst="roundRect">
            <a:avLst>
              <a:gd name="adj" fmla="val 2038"/>
            </a:avLst>
          </a:prstGeom>
          <a:solidFill>
            <a:srgbClr val="F3EEE3"/>
          </a:solidFill>
          <a:ln/>
        </p:spPr>
      </p:sp>
      <p:sp>
        <p:nvSpPr>
          <p:cNvPr id="8" name="Text 5"/>
          <p:cNvSpPr/>
          <p:nvPr/>
        </p:nvSpPr>
        <p:spPr>
          <a:xfrm>
            <a:off x="4912162" y="36186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Salud integral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2162" y="4109085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 correcto funcionamiento es clave para el bienestar general.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288518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F3EEE3"/>
          </a:solidFill>
          <a:ln/>
        </p:spPr>
      </p:sp>
      <p:sp>
        <p:nvSpPr>
          <p:cNvPr id="11" name="Text 8"/>
          <p:cNvSpPr/>
          <p:nvPr/>
        </p:nvSpPr>
        <p:spPr>
          <a:xfrm>
            <a:off x="1020604" y="55153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Bioregulación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0604" y="6005751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Equilibrio dinámico entre respuesta activa y recuperación.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9025" y="709851"/>
            <a:ext cx="5493425" cy="686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¿Qué es el SNP?</a:t>
            </a:r>
            <a:endParaRPr lang="en-US" sz="4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9025" y="2295168"/>
            <a:ext cx="8322350" cy="4644985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9635014" y="1955125"/>
            <a:ext cx="4233863" cy="1748552"/>
          </a:xfrm>
          <a:prstGeom prst="roundRect">
            <a:avLst>
              <a:gd name="adj" fmla="val 836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9604534" y="1955125"/>
            <a:ext cx="121920" cy="1748552"/>
          </a:xfrm>
          <a:prstGeom prst="roundRect">
            <a:avLst>
              <a:gd name="adj" fmla="val 27035"/>
            </a:avLst>
          </a:prstGeom>
          <a:solidFill>
            <a:srgbClr val="325F7B"/>
          </a:solidFill>
          <a:ln/>
        </p:spPr>
      </p:sp>
      <p:sp>
        <p:nvSpPr>
          <p:cNvPr id="6" name="Text 3"/>
          <p:cNvSpPr/>
          <p:nvPr/>
        </p:nvSpPr>
        <p:spPr>
          <a:xfrm>
            <a:off x="9976604" y="2205276"/>
            <a:ext cx="3423761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Red de nervios y ganglios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9976604" y="2761298"/>
            <a:ext cx="3642122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Conecta el SNC (cerebro y médula espinal) con el resto del cuerpo.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9635014" y="3916442"/>
            <a:ext cx="4233863" cy="1748552"/>
          </a:xfrm>
          <a:prstGeom prst="roundRect">
            <a:avLst>
              <a:gd name="adj" fmla="val 836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9604534" y="3916442"/>
            <a:ext cx="121920" cy="1748552"/>
          </a:xfrm>
          <a:prstGeom prst="roundRect">
            <a:avLst>
              <a:gd name="adj" fmla="val 27035"/>
            </a:avLst>
          </a:prstGeom>
          <a:solidFill>
            <a:srgbClr val="325F7B"/>
          </a:solidFill>
          <a:ln/>
        </p:spPr>
      </p:sp>
      <p:sp>
        <p:nvSpPr>
          <p:cNvPr id="10" name="Text 7"/>
          <p:cNvSpPr/>
          <p:nvPr/>
        </p:nvSpPr>
        <p:spPr>
          <a:xfrm>
            <a:off x="9976604" y="4166592"/>
            <a:ext cx="3578662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Transmisión electroquímica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9976604" y="4722614"/>
            <a:ext cx="3642122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Impulsos nerviosos que controlan procesos biológicos.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9635014" y="5877758"/>
            <a:ext cx="4233863" cy="1402437"/>
          </a:xfrm>
          <a:prstGeom prst="roundRect">
            <a:avLst>
              <a:gd name="adj" fmla="val 10432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9604534" y="5877758"/>
            <a:ext cx="121920" cy="1402437"/>
          </a:xfrm>
          <a:prstGeom prst="roundRect">
            <a:avLst>
              <a:gd name="adj" fmla="val 27035"/>
            </a:avLst>
          </a:prstGeom>
          <a:solidFill>
            <a:srgbClr val="325F7B"/>
          </a:solidFill>
          <a:ln/>
        </p:spPr>
      </p:sp>
      <p:sp>
        <p:nvSpPr>
          <p:cNvPr id="14" name="Text 11"/>
          <p:cNvSpPr/>
          <p:nvPr/>
        </p:nvSpPr>
        <p:spPr>
          <a:xfrm>
            <a:off x="9976604" y="6127909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Sin protección ósea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9976604" y="6683931"/>
            <a:ext cx="3642122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Más vulnerable que el SNC.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9183" y="554831"/>
            <a:ext cx="4964906" cy="564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Dos Ramas Principales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183" y="1497449"/>
            <a:ext cx="6015395" cy="6015395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183" y="1497449"/>
            <a:ext cx="6015395" cy="601539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43205" y="4245293"/>
            <a:ext cx="6015395" cy="519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 SNP se divide en dos grandes sistemas con funciones complementarias: uno opera de forma </a:t>
            </a:r>
            <a:pPr algn="l" indent="0" marL="0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involuntaria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y el otro bajo </a:t>
            </a:r>
            <a:pPr algn="l" indent="0" marL="0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control consciente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4359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Sistema Nervioso Autónomo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90131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 controlador involuntario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— opera sin conciencia, regulando funciones vitales.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3882271"/>
            <a:ext cx="3664744" cy="1669852"/>
          </a:xfrm>
          <a:prstGeom prst="roundRect">
            <a:avLst>
              <a:gd name="adj" fmla="val 2038"/>
            </a:avLst>
          </a:prstGeom>
          <a:solidFill>
            <a:srgbClr val="F3EEE3"/>
          </a:solidFill>
          <a:ln/>
        </p:spPr>
      </p:sp>
      <p:sp>
        <p:nvSpPr>
          <p:cNvPr id="6" name="Text 3"/>
          <p:cNvSpPr/>
          <p:nvPr/>
        </p:nvSpPr>
        <p:spPr>
          <a:xfrm>
            <a:off x="6507004" y="41090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Órganos internos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507004" y="4599503"/>
            <a:ext cx="3211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Corazón, pulmones, sistema digestivo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748" y="3882271"/>
            <a:ext cx="3664863" cy="1669852"/>
          </a:xfrm>
          <a:prstGeom prst="roundRect">
            <a:avLst>
              <a:gd name="adj" fmla="val 2038"/>
            </a:avLst>
          </a:prstGeom>
          <a:solidFill>
            <a:srgbClr val="F3EEE3"/>
          </a:solidFill>
          <a:ln/>
        </p:spPr>
      </p:sp>
      <p:sp>
        <p:nvSpPr>
          <p:cNvPr id="9" name="Text 6"/>
          <p:cNvSpPr/>
          <p:nvPr/>
        </p:nvSpPr>
        <p:spPr>
          <a:xfrm>
            <a:off x="10398562" y="410908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Músculos lisos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398562" y="4599503"/>
            <a:ext cx="3211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Ojos, vasos sanguíneos, intestinos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80190" y="5778937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F3EEE3"/>
          </a:solidFill>
          <a:ln/>
        </p:spPr>
      </p:sp>
      <p:sp>
        <p:nvSpPr>
          <p:cNvPr id="12" name="Text 9"/>
          <p:cNvSpPr/>
          <p:nvPr/>
        </p:nvSpPr>
        <p:spPr>
          <a:xfrm>
            <a:off x="6507004" y="60057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Glándulas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6507004" y="6496169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Salivales, sudoríparas, suprarrenales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4260" y="592098"/>
            <a:ext cx="9817298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Autónomo: Dos Respuestas Opuestas</a:t>
            </a:r>
            <a:endParaRPr lang="en-US" sz="41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4260" y="2263259"/>
            <a:ext cx="8360688" cy="4666417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9631204" y="1779746"/>
            <a:ext cx="4262438" cy="5633561"/>
          </a:xfrm>
          <a:prstGeom prst="roundRect">
            <a:avLst>
              <a:gd name="adj" fmla="val 748"/>
            </a:avLst>
          </a:prstGeom>
          <a:solidFill>
            <a:srgbClr val="F3EEE3"/>
          </a:solidFill>
          <a:ln/>
        </p:spPr>
      </p:sp>
      <p:sp>
        <p:nvSpPr>
          <p:cNvPr id="5" name="Shape 2"/>
          <p:cNvSpPr/>
          <p:nvPr/>
        </p:nvSpPr>
        <p:spPr>
          <a:xfrm>
            <a:off x="9631204" y="1779746"/>
            <a:ext cx="4262438" cy="2816781"/>
          </a:xfrm>
          <a:prstGeom prst="roundRect">
            <a:avLst>
              <a:gd name="adj" fmla="val 1132"/>
            </a:avLst>
          </a:prstGeom>
          <a:solidFill>
            <a:srgbClr val="F3EEE3"/>
          </a:solidFill>
          <a:ln/>
        </p:spPr>
      </p:sp>
      <p:sp>
        <p:nvSpPr>
          <p:cNvPr id="6" name="Text 3"/>
          <p:cNvSpPr/>
          <p:nvPr/>
        </p:nvSpPr>
        <p:spPr>
          <a:xfrm>
            <a:off x="9843849" y="1992392"/>
            <a:ext cx="3837146" cy="6646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⚡</a:t>
            </a:r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Simpático — Lucha o Huida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9843849" y="2856309"/>
            <a:ext cx="3837146" cy="15275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Dilata pupilas</a:t>
            </a:r>
            <a:endParaRPr lang="en-US" sz="1650" dirty="0"/>
          </a:p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Acelera el corazón</a:t>
            </a:r>
            <a:endParaRPr lang="en-US" sz="1650" dirty="0"/>
          </a:p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Inhibe digestión</a:t>
            </a:r>
            <a:endParaRPr lang="en-US" sz="1650" dirty="0"/>
          </a:p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Libera adrenalina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9631204" y="4596527"/>
            <a:ext cx="4262438" cy="2816781"/>
          </a:xfrm>
          <a:prstGeom prst="rect">
            <a:avLst/>
          </a:prstGeom>
          <a:solidFill>
            <a:srgbClr val="F3EEE3"/>
          </a:solidFill>
          <a:ln/>
        </p:spPr>
      </p:sp>
      <p:sp>
        <p:nvSpPr>
          <p:cNvPr id="9" name="Shape 6"/>
          <p:cNvSpPr/>
          <p:nvPr/>
        </p:nvSpPr>
        <p:spPr>
          <a:xfrm>
            <a:off x="9631204" y="4596527"/>
            <a:ext cx="4262438" cy="22860"/>
          </a:xfrm>
          <a:prstGeom prst="roundRect">
            <a:avLst>
              <a:gd name="adj" fmla="val 139535"/>
            </a:avLst>
          </a:prstGeom>
          <a:solidFill>
            <a:srgbClr val="D9D4C9"/>
          </a:solidFill>
          <a:ln/>
        </p:spPr>
      </p:sp>
      <p:sp>
        <p:nvSpPr>
          <p:cNvPr id="10" name="Text 7"/>
          <p:cNvSpPr/>
          <p:nvPr/>
        </p:nvSpPr>
        <p:spPr>
          <a:xfrm>
            <a:off x="9843849" y="4809173"/>
            <a:ext cx="3837146" cy="6646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🌿</a:t>
            </a:r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Parasimpático — Descanso y Digestión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9843849" y="5673090"/>
            <a:ext cx="3837146" cy="15275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Contrae pupilas</a:t>
            </a:r>
            <a:endParaRPr lang="en-US" sz="1650" dirty="0"/>
          </a:p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Desacelera el corazón</a:t>
            </a:r>
            <a:endParaRPr lang="en-US" sz="1650" dirty="0"/>
          </a:p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Activa digestión</a:t>
            </a:r>
            <a:endParaRPr lang="en-US" sz="1650" dirty="0"/>
          </a:p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Promueve recuperación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7644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Sistema Nervioso Somático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83416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 controlador voluntario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— movimientos conscientes y percepción sensorial.</a:t>
            </a:r>
            <a:endParaRPr lang="en-US" sz="17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3452217"/>
            <a:ext cx="453628" cy="45362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3530084"/>
            <a:ext cx="40527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Nervios craneales y espinales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4020503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12 pares craneales + 31 pares espinales.</a:t>
            </a:r>
            <a:endParaRPr lang="en-US" sz="17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790" y="4837033"/>
            <a:ext cx="453628" cy="45362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530906" y="4914900"/>
            <a:ext cx="33466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Control motor voluntario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1530906" y="540531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Músculos esqueléticos bajo conciencia.</a:t>
            </a:r>
            <a:endParaRPr lang="en-US" sz="17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790" y="6221849"/>
            <a:ext cx="453628" cy="45362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530906" y="6299716"/>
            <a:ext cx="30012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Información sensorial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1530906" y="679013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Tacto, dolor y temperatura al SNC.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9183" y="554831"/>
            <a:ext cx="4518779" cy="564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El Arco Reflejo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183" y="1497449"/>
            <a:ext cx="6015395" cy="6015395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183" y="1497449"/>
            <a:ext cx="6015395" cy="601539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43205" y="3813810"/>
            <a:ext cx="6015395" cy="519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Los reflejos somáticos son </a:t>
            </a:r>
            <a:pPr algn="l" indent="0" marL="0">
              <a:lnSpc>
                <a:spcPts val="2000"/>
              </a:lnSpc>
              <a:buNone/>
            </a:pPr>
            <a:r>
              <a:rPr lang="en-US" sz="140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respuestas rápidas e involuntarias</a:t>
            </a:r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que protegen al cuerpo sin esperar la intervención del cerebro.</a:t>
            </a:r>
            <a:endParaRPr lang="en-US" sz="1400" dirty="0"/>
          </a:p>
        </p:txBody>
      </p:sp>
      <p:sp>
        <p:nvSpPr>
          <p:cNvPr id="6" name="Shape 2"/>
          <p:cNvSpPr/>
          <p:nvPr/>
        </p:nvSpPr>
        <p:spPr>
          <a:xfrm>
            <a:off x="7543205" y="4495324"/>
            <a:ext cx="6015395" cy="668774"/>
          </a:xfrm>
          <a:prstGeom prst="roundRect">
            <a:avLst>
              <a:gd name="adj" fmla="val 4054"/>
            </a:avLst>
          </a:prstGeom>
          <a:solidFill>
            <a:srgbClr val="C9DDE9"/>
          </a:solidFill>
          <a:ln/>
        </p:spPr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942" y="4745831"/>
            <a:ext cx="225862" cy="18073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130540" y="4684395"/>
            <a:ext cx="5247323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Ejemplo clásico: retirar la mano al tocar algo caliente.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38350"/>
            <a:ext cx="823257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Mecanismos de Bioregulación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200757"/>
            <a:ext cx="2411968" cy="14906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9749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Lucha o Huida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465326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Adrenalina, frecuencia cardíaca elevada, alerta máxima ante amenazas.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3200757"/>
            <a:ext cx="2411968" cy="1490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4974908"/>
            <a:ext cx="29406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Descanso y Digestión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465326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Recuperación, procesamiento de alimentos, regeneración celular.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3200757"/>
            <a:ext cx="2411968" cy="149066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9749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Reflejos Protectores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465326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Respuestas automáticas del SNP somático para protección inmediata.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49630"/>
            <a:ext cx="84241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Homeostasis: El Equilibrio Vital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2743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2102644"/>
            <a:ext cx="420516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 SNP mantiene el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equilibrio interno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del organismo, ajustando funciones en tiempo real.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9638943" y="344650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6" name="Text 3"/>
          <p:cNvSpPr/>
          <p:nvPr/>
        </p:nvSpPr>
        <p:spPr>
          <a:xfrm>
            <a:off x="10376059" y="3524369"/>
            <a:ext cx="29473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Temperatura corporal</a:t>
            </a:r>
            <a:endParaRPr lang="en-US" sz="2200" dirty="0"/>
          </a:p>
        </p:txBody>
      </p:sp>
      <p:sp>
        <p:nvSpPr>
          <p:cNvPr id="7" name="Shape 4"/>
          <p:cNvSpPr/>
          <p:nvPr/>
        </p:nvSpPr>
        <p:spPr>
          <a:xfrm>
            <a:off x="9638943" y="441043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8" name="Text 5"/>
          <p:cNvSpPr/>
          <p:nvPr/>
        </p:nvSpPr>
        <p:spPr>
          <a:xfrm>
            <a:off x="10376059" y="44882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Presión arterial</a:t>
            </a:r>
            <a:endParaRPr lang="en-US" sz="2200" dirty="0"/>
          </a:p>
        </p:txBody>
      </p:sp>
      <p:sp>
        <p:nvSpPr>
          <p:cNvPr id="9" name="Shape 6"/>
          <p:cNvSpPr/>
          <p:nvPr/>
        </p:nvSpPr>
        <p:spPr>
          <a:xfrm>
            <a:off x="9638943" y="537436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10" name="Text 7"/>
          <p:cNvSpPr/>
          <p:nvPr/>
        </p:nvSpPr>
        <p:spPr>
          <a:xfrm>
            <a:off x="10376059" y="5452229"/>
            <a:ext cx="34680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Ritmo cardíaco y respiración</a:t>
            </a:r>
            <a:endParaRPr lang="en-US" sz="2200" dirty="0"/>
          </a:p>
        </p:txBody>
      </p:sp>
      <p:sp>
        <p:nvSpPr>
          <p:cNvPr id="11" name="Shape 8"/>
          <p:cNvSpPr/>
          <p:nvPr/>
        </p:nvSpPr>
        <p:spPr>
          <a:xfrm>
            <a:off x="9638943" y="661451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12" name="Text 9"/>
          <p:cNvSpPr/>
          <p:nvPr/>
        </p:nvSpPr>
        <p:spPr>
          <a:xfrm>
            <a:off x="10376059" y="6692384"/>
            <a:ext cx="34591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Digestión y metabolismo</a:t>
            </a:r>
            <a:endParaRPr lang="en-US" sz="2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2026-04-11T03:50:16Z</dcterms:created>
  <dcterms:modified xsi:type="dcterms:W3CDTF">2026-04-11T03:50:16Z</dcterms:modified>
</cp:coreProperties>
</file>