
<file path=[Content_Types].xml><?xml version="1.0" encoding="utf-8"?>
<Types xmlns="http://schemas.openxmlformats.org/package/2006/content-types">
  <Default Extension="fntdata" ContentType="application/x-fontdata"/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notesMasterIdLst>
    <p:notesMasterId r:id="rId12"/>
  </p:notesMasterIdLst>
  <p:sldSz cx="14630400" cy="8229600"/>
  <p:notesSz cx="8229600" cy="14630400"/>
  <p:embeddedFontLst>
    <p:embeddedFont>
      <p:font typeface="Platypi Medium"/>
      <p:regular r:id="rId17"/>
    </p:embeddedFont>
    <p:embeddedFont>
      <p:font typeface="Platypi Medium"/>
      <p:regular r:id="rId18"/>
    </p:embeddedFont>
    <p:embeddedFont>
      <p:font typeface="Platypi Medium"/>
      <p:regular r:id="rId19"/>
    </p:embeddedFont>
    <p:embeddedFont>
      <p:font typeface="Platypi Medium"/>
      <p:regular r:id="rId20"/>
    </p:embeddedFont>
    <p:embeddedFont>
      <p:font typeface="Source Serif 4"/>
      <p:regular r:id="rId21"/>
    </p:embeddedFont>
    <p:embeddedFont>
      <p:font typeface="Source Serif 4"/>
      <p:regular r:id="rId22"/>
    </p:embeddedFont>
  </p:embeddedFon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notesMaster" Target="notesMasters/notesMaster1.xml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17" Type="http://schemas.openxmlformats.org/officeDocument/2006/relationships/font" Target="fonts/font1.fntdata"/><Relationship Id="rId18" Type="http://schemas.openxmlformats.org/officeDocument/2006/relationships/font" Target="fonts/font2.fntdata"/><Relationship Id="rId19" Type="http://schemas.openxmlformats.org/officeDocument/2006/relationships/font" Target="fonts/font3.fntdata"/><Relationship Id="rId20" Type="http://schemas.openxmlformats.org/officeDocument/2006/relationships/font" Target="fonts/font4.fntdata"/><Relationship Id="rId21" Type="http://schemas.openxmlformats.org/officeDocument/2006/relationships/font" Target="fonts/font5.fntdata"/><Relationship Id="rId22" Type="http://schemas.openxmlformats.org/officeDocument/2006/relationships/font" Target="fonts/font6.fntdata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10-1.png"/><Relationship Id="rId3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11-1.png"/><Relationship Id="rId3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2-1.png"/><Relationship Id="rId3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3-1.png"/><Relationship Id="rId3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4-1.png"/><Relationship Id="rId3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5-1.png"/><Relationship Id="rId3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6-1.png"/><Relationship Id="rId3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7-1.png"/><Relationship Id="rId3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8-1.png"/><Relationship Id="rId3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9-1.png"/><Relationship Id="rId3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7F3F0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7F3F0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7F3F0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7F3F0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7F3F0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7F3F0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7F3F0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7F3F0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7F3F0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7F3F0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-1.png"/><Relationship Id="rId2" Type="http://schemas.openxmlformats.org/officeDocument/2006/relationships/slideLayout" Target="../slideLayouts/slideLayout11.xml"/><Relationship Id="rId3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-1.png"/><Relationship Id="rId2" Type="http://schemas.openxmlformats.org/officeDocument/2006/relationships/image" Target="../media/image-2-2.png"/><Relationship Id="rId3" Type="http://schemas.openxmlformats.org/officeDocument/2006/relationships/image" Target="../media/image-2-3.svg"/><Relationship Id="rId4" Type="http://schemas.openxmlformats.org/officeDocument/2006/relationships/image" Target="../media/image-2-4.png"/><Relationship Id="rId5" Type="http://schemas.openxmlformats.org/officeDocument/2006/relationships/image" Target="../media/image-2-5.svg"/><Relationship Id="rId6" Type="http://schemas.openxmlformats.org/officeDocument/2006/relationships/image" Target="../media/image-2-6.png"/><Relationship Id="rId7" Type="http://schemas.openxmlformats.org/officeDocument/2006/relationships/image" Target="../media/image-2-7.svg"/><Relationship Id="rId8" Type="http://schemas.openxmlformats.org/officeDocument/2006/relationships/slideLayout" Target="../slideLayouts/slideLayout3.xml"/><Relationship Id="rId9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-1.png"/><Relationship Id="rId2" Type="http://schemas.openxmlformats.org/officeDocument/2006/relationships/slideLayout" Target="../slideLayouts/slideLayout4.xml"/><Relationship Id="rId3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png"/><Relationship Id="rId2" Type="http://schemas.openxmlformats.org/officeDocument/2006/relationships/image" Target="../media/image-4-2.png"/><Relationship Id="rId3" Type="http://schemas.openxmlformats.org/officeDocument/2006/relationships/image" Target="../media/image-4-3.png"/><Relationship Id="rId4" Type="http://schemas.openxmlformats.org/officeDocument/2006/relationships/image" Target="../media/image-4-4.png"/><Relationship Id="rId5" Type="http://schemas.openxmlformats.org/officeDocument/2006/relationships/slideLayout" Target="../slideLayouts/slideLayout5.xml"/><Relationship Id="rId6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-1.png"/><Relationship Id="rId2" Type="http://schemas.openxmlformats.org/officeDocument/2006/relationships/slideLayout" Target="../slideLayouts/slideLayout6.xml"/><Relationship Id="rId3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-1.png"/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7-1.png"/><Relationship Id="rId2" Type="http://schemas.openxmlformats.org/officeDocument/2006/relationships/image" Target="../media/image-7-2.png"/><Relationship Id="rId3" Type="http://schemas.openxmlformats.org/officeDocument/2006/relationships/image" Target="../media/image-7-3.svg"/><Relationship Id="rId4" Type="http://schemas.openxmlformats.org/officeDocument/2006/relationships/image" Target="../media/image-7-4.png"/><Relationship Id="rId5" Type="http://schemas.openxmlformats.org/officeDocument/2006/relationships/image" Target="../media/image-7-5.png"/><Relationship Id="rId6" Type="http://schemas.openxmlformats.org/officeDocument/2006/relationships/image" Target="../media/image-7-6.svg"/><Relationship Id="rId7" Type="http://schemas.openxmlformats.org/officeDocument/2006/relationships/image" Target="../media/image-7-7.png"/><Relationship Id="rId8" Type="http://schemas.openxmlformats.org/officeDocument/2006/relationships/image" Target="../media/image-7-8.png"/><Relationship Id="rId9" Type="http://schemas.openxmlformats.org/officeDocument/2006/relationships/image" Target="../media/image-7-9.svg"/><Relationship Id="rId10" Type="http://schemas.openxmlformats.org/officeDocument/2006/relationships/image" Target="../media/image-7-10.png"/><Relationship Id="rId11" Type="http://schemas.openxmlformats.org/officeDocument/2006/relationships/image" Target="../media/image-7-11.png"/><Relationship Id="rId12" Type="http://schemas.openxmlformats.org/officeDocument/2006/relationships/image" Target="../media/image-7-12.svg"/><Relationship Id="rId13" Type="http://schemas.openxmlformats.org/officeDocument/2006/relationships/slideLayout" Target="../slideLayouts/slideLayout8.xml"/><Relationship Id="rId1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8-1.png"/><Relationship Id="rId2" Type="http://schemas.openxmlformats.org/officeDocument/2006/relationships/slideLayout" Target="../slideLayouts/slideLayout9.xml"/><Relationship Id="rId3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9-1.png"/><Relationship Id="rId2" Type="http://schemas.openxmlformats.org/officeDocument/2006/relationships/image" Target="../media/image-9-2.png"/><Relationship Id="rId3" Type="http://schemas.openxmlformats.org/officeDocument/2006/relationships/image" Target="../media/image-9-3.svg"/><Relationship Id="rId4" Type="http://schemas.openxmlformats.org/officeDocument/2006/relationships/image" Target="../media/image-9-4.png"/><Relationship Id="rId5" Type="http://schemas.openxmlformats.org/officeDocument/2006/relationships/image" Target="../media/image-9-5.svg"/><Relationship Id="rId6" Type="http://schemas.openxmlformats.org/officeDocument/2006/relationships/image" Target="../media/image-9-6.png"/><Relationship Id="rId7" Type="http://schemas.openxmlformats.org/officeDocument/2006/relationships/image" Target="../media/image-9-7.svg"/><Relationship Id="rId8" Type="http://schemas.openxmlformats.org/officeDocument/2006/relationships/slideLayout" Target="../slideLayouts/slideLayout10.xml"/><Relationship Id="rId9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3537823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201B18"/>
                </a:solidFill>
                <a:latin typeface="Platypi Medium" pitchFamily="34" charset="0"/>
                <a:ea typeface="Platypi Medium" pitchFamily="34" charset="-122"/>
                <a:cs typeface="Platypi Medium" pitchFamily="34" charset="-120"/>
              </a:rPr>
              <a:t>El Viaje de la Vida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6280190" y="4337328"/>
            <a:ext cx="5301020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01B18"/>
                </a:solidFill>
                <a:latin typeface="Platypi Medium" pitchFamily="34" charset="0"/>
                <a:ea typeface="Platypi Medium" pitchFamily="34" charset="-122"/>
                <a:cs typeface="Platypi Medium" pitchFamily="34" charset="-120"/>
              </a:rPr>
              <a:t>Sistemas de Transporte en las Plantas</a:t>
            </a:r>
            <a:endParaRPr lang="en-US" sz="22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2127409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201B18"/>
                </a:solidFill>
                <a:latin typeface="Platypi Medium" pitchFamily="34" charset="0"/>
                <a:ea typeface="Platypi Medium" pitchFamily="34" charset="-122"/>
                <a:cs typeface="Platypi Medium" pitchFamily="34" charset="-120"/>
              </a:rPr>
              <a:t>Un Sistema Eficiente y Vital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1133951" y="4140279"/>
            <a:ext cx="721625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504C49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La coordinación entre raíces, tallo y hojas crea un flujo continuo de recursos, demostrando la maravilla de la ingeniería biológica.</a:t>
            </a:r>
            <a:endParaRPr lang="en-US" sz="1750" dirty="0"/>
          </a:p>
        </p:txBody>
      </p:sp>
      <p:sp>
        <p:nvSpPr>
          <p:cNvPr id="5" name="Shape 2"/>
          <p:cNvSpPr/>
          <p:nvPr/>
        </p:nvSpPr>
        <p:spPr>
          <a:xfrm>
            <a:off x="793790" y="3885128"/>
            <a:ext cx="30480" cy="1236107"/>
          </a:xfrm>
          <a:prstGeom prst="rect">
            <a:avLst/>
          </a:prstGeom>
          <a:solidFill>
            <a:srgbClr val="3E2513"/>
          </a:solidFill>
          <a:ln/>
        </p:spPr>
      </p:sp>
      <p:sp>
        <p:nvSpPr>
          <p:cNvPr id="6" name="Text 3"/>
          <p:cNvSpPr/>
          <p:nvPr/>
        </p:nvSpPr>
        <p:spPr>
          <a:xfrm>
            <a:off x="793790" y="5376386"/>
            <a:ext cx="75564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504C49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Comprender estos procesos es fundamental para agricultura, ecología y la vida en nuestro planeta.</a:t>
            </a:r>
            <a:endParaRPr lang="en-US" sz="17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726877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201B18"/>
                </a:solidFill>
                <a:latin typeface="Platypi Medium" pitchFamily="34" charset="0"/>
                <a:ea typeface="Platypi Medium" pitchFamily="34" charset="-122"/>
                <a:cs typeface="Platypi Medium" pitchFamily="34" charset="-120"/>
              </a:rPr>
              <a:t>La Planta: Una Fábrica Natural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6280190" y="2484596"/>
            <a:ext cx="3664744" cy="2577108"/>
          </a:xfrm>
          <a:prstGeom prst="roundRect">
            <a:avLst>
              <a:gd name="adj" fmla="val 1320"/>
            </a:avLst>
          </a:prstGeom>
          <a:solidFill>
            <a:srgbClr val="F9F7F7"/>
          </a:solidFill>
          <a:ln/>
        </p:spPr>
      </p:sp>
      <p:sp>
        <p:nvSpPr>
          <p:cNvPr id="5" name="Shape 2"/>
          <p:cNvSpPr/>
          <p:nvPr/>
        </p:nvSpPr>
        <p:spPr>
          <a:xfrm>
            <a:off x="6507004" y="2711410"/>
            <a:ext cx="680442" cy="680442"/>
          </a:xfrm>
          <a:prstGeom prst="roundRect">
            <a:avLst>
              <a:gd name="adj" fmla="val 13436980"/>
            </a:avLst>
          </a:prstGeom>
          <a:solidFill>
            <a:srgbClr val="3E2513"/>
          </a:solidFill>
          <a:ln/>
        </p:spPr>
      </p:sp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94170" y="2898457"/>
            <a:ext cx="306110" cy="306110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6507004" y="361866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504C49"/>
                </a:solidFill>
                <a:latin typeface="Platypi Medium" pitchFamily="34" charset="0"/>
                <a:ea typeface="Platypi Medium" pitchFamily="34" charset="-122"/>
                <a:cs typeface="Platypi Medium" pitchFamily="34" charset="-120"/>
              </a:rPr>
              <a:t>Organismo Esencial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6507004" y="4109085"/>
            <a:ext cx="321111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504C49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Fundamento de la vida terrestre</a:t>
            </a:r>
            <a:endParaRPr lang="en-US" sz="1750" dirty="0"/>
          </a:p>
        </p:txBody>
      </p:sp>
      <p:sp>
        <p:nvSpPr>
          <p:cNvPr id="9" name="Shape 5"/>
          <p:cNvSpPr/>
          <p:nvPr/>
        </p:nvSpPr>
        <p:spPr>
          <a:xfrm>
            <a:off x="10171748" y="2484596"/>
            <a:ext cx="3664863" cy="2577108"/>
          </a:xfrm>
          <a:prstGeom prst="roundRect">
            <a:avLst>
              <a:gd name="adj" fmla="val 1320"/>
            </a:avLst>
          </a:prstGeom>
          <a:solidFill>
            <a:srgbClr val="F9F7F7"/>
          </a:solidFill>
          <a:ln/>
        </p:spPr>
      </p:sp>
      <p:sp>
        <p:nvSpPr>
          <p:cNvPr id="10" name="Shape 6"/>
          <p:cNvSpPr/>
          <p:nvPr/>
        </p:nvSpPr>
        <p:spPr>
          <a:xfrm>
            <a:off x="10398562" y="2711410"/>
            <a:ext cx="680442" cy="680442"/>
          </a:xfrm>
          <a:prstGeom prst="roundRect">
            <a:avLst>
              <a:gd name="adj" fmla="val 13436980"/>
            </a:avLst>
          </a:prstGeom>
          <a:solidFill>
            <a:srgbClr val="3E2513"/>
          </a:solidFill>
          <a:ln/>
        </p:spPr>
      </p:sp>
      <p:pic>
        <p:nvPicPr>
          <p:cNvPr id="11" name="Image 2" descr="preencoded.png">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585728" y="2898457"/>
            <a:ext cx="306110" cy="306110"/>
          </a:xfrm>
          <a:prstGeom prst="rect">
            <a:avLst/>
          </a:prstGeom>
        </p:spPr>
      </p:pic>
      <p:sp>
        <p:nvSpPr>
          <p:cNvPr id="12" name="Text 7"/>
          <p:cNvSpPr/>
          <p:nvPr/>
        </p:nvSpPr>
        <p:spPr>
          <a:xfrm>
            <a:off x="10398562" y="361866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504C49"/>
                </a:solidFill>
                <a:latin typeface="Platypi Medium" pitchFamily="34" charset="0"/>
                <a:ea typeface="Platypi Medium" pitchFamily="34" charset="-122"/>
                <a:cs typeface="Platypi Medium" pitchFamily="34" charset="-120"/>
              </a:rPr>
              <a:t>Transporte Vital</a:t>
            </a:r>
            <a:endParaRPr lang="en-US" sz="2200" dirty="0"/>
          </a:p>
        </p:txBody>
      </p:sp>
      <p:sp>
        <p:nvSpPr>
          <p:cNvPr id="13" name="Text 8"/>
          <p:cNvSpPr/>
          <p:nvPr/>
        </p:nvSpPr>
        <p:spPr>
          <a:xfrm>
            <a:off x="10398562" y="4109085"/>
            <a:ext cx="321123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504C49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Agua, minerales y azúcares en movimiento</a:t>
            </a:r>
            <a:endParaRPr lang="en-US" sz="1750" dirty="0"/>
          </a:p>
        </p:txBody>
      </p:sp>
      <p:sp>
        <p:nvSpPr>
          <p:cNvPr id="14" name="Shape 9"/>
          <p:cNvSpPr/>
          <p:nvPr/>
        </p:nvSpPr>
        <p:spPr>
          <a:xfrm>
            <a:off x="6280190" y="5288518"/>
            <a:ext cx="7556421" cy="2214205"/>
          </a:xfrm>
          <a:prstGeom prst="roundRect">
            <a:avLst>
              <a:gd name="adj" fmla="val 1537"/>
            </a:avLst>
          </a:prstGeom>
          <a:solidFill>
            <a:srgbClr val="F9F7F7"/>
          </a:solidFill>
          <a:ln/>
        </p:spPr>
      </p:sp>
      <p:sp>
        <p:nvSpPr>
          <p:cNvPr id="15" name="Shape 10"/>
          <p:cNvSpPr/>
          <p:nvPr/>
        </p:nvSpPr>
        <p:spPr>
          <a:xfrm>
            <a:off x="6507004" y="5515332"/>
            <a:ext cx="680442" cy="680442"/>
          </a:xfrm>
          <a:prstGeom prst="roundRect">
            <a:avLst>
              <a:gd name="adj" fmla="val 13436980"/>
            </a:avLst>
          </a:prstGeom>
          <a:solidFill>
            <a:srgbClr val="3E2513"/>
          </a:solidFill>
          <a:ln/>
        </p:spPr>
      </p:sp>
      <p:pic>
        <p:nvPicPr>
          <p:cNvPr id="16" name="Image 3" descr="preencoded.png">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694170" y="5702379"/>
            <a:ext cx="306110" cy="306110"/>
          </a:xfrm>
          <a:prstGeom prst="rect">
            <a:avLst/>
          </a:prstGeom>
        </p:spPr>
      </p:pic>
      <p:sp>
        <p:nvSpPr>
          <p:cNvPr id="17" name="Text 11"/>
          <p:cNvSpPr/>
          <p:nvPr/>
        </p:nvSpPr>
        <p:spPr>
          <a:xfrm>
            <a:off x="6507004" y="6422588"/>
            <a:ext cx="3377208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504C49"/>
                </a:solidFill>
                <a:latin typeface="Platypi Medium" pitchFamily="34" charset="0"/>
                <a:ea typeface="Platypi Medium" pitchFamily="34" charset="-122"/>
                <a:cs typeface="Platypi Medium" pitchFamily="34" charset="-120"/>
              </a:rPr>
              <a:t>Sistemas Especializados</a:t>
            </a:r>
            <a:endParaRPr lang="en-US" sz="2200" dirty="0"/>
          </a:p>
        </p:txBody>
      </p:sp>
      <p:sp>
        <p:nvSpPr>
          <p:cNvPr id="18" name="Text 12"/>
          <p:cNvSpPr/>
          <p:nvPr/>
        </p:nvSpPr>
        <p:spPr>
          <a:xfrm>
            <a:off x="6507004" y="6913007"/>
            <a:ext cx="710279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504C49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Xilema y floema trabajando en conjunto</a:t>
            </a:r>
            <a:endParaRPr lang="en-US" sz="17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023342"/>
            <a:ext cx="6454497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201B18"/>
                </a:solidFill>
                <a:latin typeface="Platypi Medium" pitchFamily="34" charset="0"/>
                <a:ea typeface="Platypi Medium" pitchFamily="34" charset="-122"/>
                <a:cs typeface="Platypi Medium" pitchFamily="34" charset="-120"/>
              </a:rPr>
              <a:t>La Raíz: Ancla y Bomba</a:t>
            </a:r>
            <a:endParaRPr lang="en-US" sz="445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3790" y="2327434"/>
            <a:ext cx="8284131" cy="4623673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9638943" y="3396258"/>
            <a:ext cx="3152537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01B18"/>
                </a:solidFill>
                <a:latin typeface="Platypi Medium" pitchFamily="34" charset="0"/>
                <a:ea typeface="Platypi Medium" pitchFamily="34" charset="-122"/>
                <a:cs typeface="Platypi Medium" pitchFamily="34" charset="-120"/>
              </a:rPr>
              <a:t>Absorción de Recursos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9638943" y="3977402"/>
            <a:ext cx="4205168" cy="20523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504C49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Ancla la planta al suelo</a:t>
            </a:r>
            <a:endParaRPr lang="en-US" sz="1750" dirty="0"/>
          </a:p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504C49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Pelos radiculares aumentan absorción</a:t>
            </a:r>
            <a:endParaRPr lang="en-US" sz="1750" dirty="0"/>
          </a:p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504C49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Ósmosis y transporte activo</a:t>
            </a:r>
            <a:endParaRPr lang="en-US" sz="1750" dirty="0"/>
          </a:p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504C49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Dirige al xilema</a:t>
            </a:r>
            <a:endParaRPr lang="en-US" sz="17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549003"/>
            <a:ext cx="6426756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201B18"/>
                </a:solidFill>
                <a:latin typeface="Platypi Medium" pitchFamily="34" charset="0"/>
                <a:ea typeface="Platypi Medium" pitchFamily="34" charset="-122"/>
                <a:cs typeface="Platypi Medium" pitchFamily="34" charset="-120"/>
              </a:rPr>
              <a:t>El Tallo: Gran Conector</a:t>
            </a:r>
            <a:endParaRPr lang="en-US" sz="4450" dirty="0"/>
          </a:p>
        </p:txBody>
      </p:sp>
      <p:pic>
        <p:nvPicPr>
          <p:cNvPr id="4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790" y="2597944"/>
            <a:ext cx="1134070" cy="1360884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2154674" y="282475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504C49"/>
                </a:solidFill>
                <a:latin typeface="Platypi Medium" pitchFamily="34" charset="0"/>
                <a:ea typeface="Platypi Medium" pitchFamily="34" charset="-122"/>
                <a:cs typeface="Platypi Medium" pitchFamily="34" charset="-120"/>
              </a:rPr>
              <a:t>Xilema</a:t>
            </a:r>
            <a:endParaRPr lang="en-US" sz="2200" dirty="0"/>
          </a:p>
        </p:txBody>
      </p:sp>
      <p:sp>
        <p:nvSpPr>
          <p:cNvPr id="6" name="Text 2"/>
          <p:cNvSpPr/>
          <p:nvPr/>
        </p:nvSpPr>
        <p:spPr>
          <a:xfrm>
            <a:off x="2154674" y="3315176"/>
            <a:ext cx="619553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504C49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Savia bruta hacia arriba</a:t>
            </a:r>
            <a:endParaRPr lang="en-US" sz="1750" dirty="0"/>
          </a:p>
        </p:txBody>
      </p:sp>
      <p:pic>
        <p:nvPicPr>
          <p:cNvPr id="7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3958828"/>
            <a:ext cx="1134070" cy="1360884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2154674" y="418564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504C49"/>
                </a:solidFill>
                <a:latin typeface="Platypi Medium" pitchFamily="34" charset="0"/>
                <a:ea typeface="Platypi Medium" pitchFamily="34" charset="-122"/>
                <a:cs typeface="Platypi Medium" pitchFamily="34" charset="-120"/>
              </a:rPr>
              <a:t>Tejidos Vasculares</a:t>
            </a:r>
            <a:endParaRPr lang="en-US" sz="2200" dirty="0"/>
          </a:p>
        </p:txBody>
      </p:sp>
      <p:sp>
        <p:nvSpPr>
          <p:cNvPr id="9" name="Text 4"/>
          <p:cNvSpPr/>
          <p:nvPr/>
        </p:nvSpPr>
        <p:spPr>
          <a:xfrm>
            <a:off x="2154674" y="4676061"/>
            <a:ext cx="619553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504C49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Tubos del transporte</a:t>
            </a:r>
            <a:endParaRPr lang="en-US" sz="1750" dirty="0"/>
          </a:p>
        </p:txBody>
      </p:sp>
      <p:pic>
        <p:nvPicPr>
          <p:cNvPr id="10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790" y="5319713"/>
            <a:ext cx="1134070" cy="1360884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2154674" y="554652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504C49"/>
                </a:solidFill>
                <a:latin typeface="Platypi Medium" pitchFamily="34" charset="0"/>
                <a:ea typeface="Platypi Medium" pitchFamily="34" charset="-122"/>
                <a:cs typeface="Platypi Medium" pitchFamily="34" charset="-120"/>
              </a:rPr>
              <a:t>Floema</a:t>
            </a:r>
            <a:endParaRPr lang="en-US" sz="2200" dirty="0"/>
          </a:p>
        </p:txBody>
      </p:sp>
      <p:sp>
        <p:nvSpPr>
          <p:cNvPr id="12" name="Text 6"/>
          <p:cNvSpPr/>
          <p:nvPr/>
        </p:nvSpPr>
        <p:spPr>
          <a:xfrm>
            <a:off x="2154674" y="6036945"/>
            <a:ext cx="619553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504C49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Savia elaborada a toda la planta</a:t>
            </a:r>
            <a:endParaRPr lang="en-US" sz="17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49856" y="589240"/>
            <a:ext cx="9727168" cy="669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250"/>
              </a:lnSpc>
              <a:buNone/>
            </a:pPr>
            <a:r>
              <a:rPr lang="en-US" sz="4200" dirty="0">
                <a:solidFill>
                  <a:srgbClr val="201B18"/>
                </a:solidFill>
                <a:latin typeface="Platypi Medium" pitchFamily="34" charset="0"/>
                <a:ea typeface="Platypi Medium" pitchFamily="34" charset="-122"/>
                <a:cs typeface="Platypi Medium" pitchFamily="34" charset="-120"/>
              </a:rPr>
              <a:t>Las Hojas: Corazón de la Fotosíntesis</a:t>
            </a:r>
            <a:endParaRPr lang="en-US" sz="4200" dirty="0"/>
          </a:p>
        </p:txBody>
      </p:sp>
      <p:sp>
        <p:nvSpPr>
          <p:cNvPr id="3" name="Text 1"/>
          <p:cNvSpPr/>
          <p:nvPr/>
        </p:nvSpPr>
        <p:spPr>
          <a:xfrm>
            <a:off x="749856" y="3651409"/>
            <a:ext cx="2830473" cy="3348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2100" dirty="0">
                <a:solidFill>
                  <a:srgbClr val="201B18"/>
                </a:solidFill>
                <a:latin typeface="Platypi Medium" pitchFamily="34" charset="0"/>
                <a:ea typeface="Platypi Medium" pitchFamily="34" charset="-122"/>
                <a:cs typeface="Platypi Medium" pitchFamily="34" charset="-120"/>
              </a:rPr>
              <a:t>Captura y Conversión</a:t>
            </a:r>
            <a:endParaRPr lang="en-US" sz="2100" dirty="0"/>
          </a:p>
        </p:txBody>
      </p:sp>
      <p:sp>
        <p:nvSpPr>
          <p:cNvPr id="4" name="Text 2"/>
          <p:cNvSpPr/>
          <p:nvPr/>
        </p:nvSpPr>
        <p:spPr>
          <a:xfrm>
            <a:off x="749856" y="4188619"/>
            <a:ext cx="8351996" cy="154602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600"/>
              </a:lnSpc>
              <a:buSzPct val="100000"/>
              <a:buChar char="•"/>
            </a:pPr>
            <a:r>
              <a:rPr lang="en-US" sz="1650" dirty="0">
                <a:solidFill>
                  <a:srgbClr val="504C49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Captura luz solar</a:t>
            </a:r>
            <a:endParaRPr lang="en-US" sz="1650" dirty="0"/>
          </a:p>
          <a:p>
            <a:pPr algn="l" marL="342900" indent="-342900">
              <a:lnSpc>
                <a:spcPts val="2600"/>
              </a:lnSpc>
              <a:buSzPct val="100000"/>
              <a:buChar char="•"/>
            </a:pPr>
            <a:r>
              <a:rPr lang="en-US" sz="1650" dirty="0">
                <a:solidFill>
                  <a:srgbClr val="504C49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Intercambio de gases</a:t>
            </a:r>
            <a:endParaRPr lang="en-US" sz="1650" dirty="0"/>
          </a:p>
          <a:p>
            <a:pPr algn="l" marL="342900" indent="-342900">
              <a:lnSpc>
                <a:spcPts val="2600"/>
              </a:lnSpc>
              <a:buSzPct val="100000"/>
              <a:buChar char="•"/>
            </a:pPr>
            <a:r>
              <a:rPr lang="en-US" sz="1650" dirty="0">
                <a:solidFill>
                  <a:srgbClr val="504C49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Estomas regulan transpiración</a:t>
            </a:r>
            <a:endParaRPr lang="en-US" sz="1650" dirty="0"/>
          </a:p>
          <a:p>
            <a:pPr algn="l" marL="342900" indent="-342900">
              <a:lnSpc>
                <a:spcPts val="2600"/>
              </a:lnSpc>
              <a:buSzPct val="100000"/>
              <a:buChar char="•"/>
            </a:pPr>
            <a:r>
              <a:rPr lang="en-US" sz="1650" dirty="0">
                <a:solidFill>
                  <a:srgbClr val="504C49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Produce azúcares y O₂</a:t>
            </a:r>
            <a:endParaRPr lang="en-US" sz="1650" dirty="0"/>
          </a:p>
        </p:txBody>
      </p:sp>
      <p:pic>
        <p:nvPicPr>
          <p:cNvPr id="5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632156" y="1789986"/>
            <a:ext cx="4255889" cy="5674519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59963" y="980242"/>
            <a:ext cx="6986230" cy="5893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600"/>
              </a:lnSpc>
              <a:buNone/>
            </a:pPr>
            <a:r>
              <a:rPr lang="en-US" sz="3700" dirty="0">
                <a:solidFill>
                  <a:srgbClr val="201B18"/>
                </a:solidFill>
                <a:latin typeface="Platypi Medium" pitchFamily="34" charset="0"/>
                <a:ea typeface="Platypi Medium" pitchFamily="34" charset="-122"/>
                <a:cs typeface="Platypi Medium" pitchFamily="34" charset="-120"/>
              </a:rPr>
              <a:t>Xilema: Autopista Ascendente</a:t>
            </a:r>
            <a:endParaRPr lang="en-US" sz="3700" dirty="0"/>
          </a:p>
        </p:txBody>
      </p:sp>
      <p:sp>
        <p:nvSpPr>
          <p:cNvPr id="4" name="Text 1"/>
          <p:cNvSpPr/>
          <p:nvPr/>
        </p:nvSpPr>
        <p:spPr>
          <a:xfrm>
            <a:off x="659963" y="1804749"/>
            <a:ext cx="188476" cy="2356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50"/>
              </a:lnSpc>
              <a:buNone/>
            </a:pPr>
            <a:r>
              <a:rPr lang="en-US" sz="1450" dirty="0">
                <a:solidFill>
                  <a:srgbClr val="504C49"/>
                </a:solidFill>
                <a:latin typeface="Platypi Light" pitchFamily="34" charset="0"/>
                <a:ea typeface="Platypi Light" pitchFamily="34" charset="-122"/>
                <a:cs typeface="Platypi Light" pitchFamily="34" charset="-120"/>
              </a:rPr>
              <a:t>01</a:t>
            </a:r>
            <a:endParaRPr lang="en-US" sz="1450" dirty="0"/>
          </a:p>
        </p:txBody>
      </p:sp>
      <p:sp>
        <p:nvSpPr>
          <p:cNvPr id="5" name="Shape 2"/>
          <p:cNvSpPr/>
          <p:nvPr/>
        </p:nvSpPr>
        <p:spPr>
          <a:xfrm>
            <a:off x="659963" y="2102168"/>
            <a:ext cx="7824073" cy="22860"/>
          </a:xfrm>
          <a:prstGeom prst="rect">
            <a:avLst/>
          </a:prstGeom>
          <a:solidFill>
            <a:srgbClr val="3E2513"/>
          </a:solidFill>
          <a:ln/>
        </p:spPr>
      </p:sp>
      <p:sp>
        <p:nvSpPr>
          <p:cNvPr id="6" name="Text 3"/>
          <p:cNvSpPr/>
          <p:nvPr/>
        </p:nvSpPr>
        <p:spPr>
          <a:xfrm>
            <a:off x="659963" y="2242066"/>
            <a:ext cx="2357318" cy="2946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850" dirty="0">
                <a:solidFill>
                  <a:srgbClr val="504C49"/>
                </a:solidFill>
                <a:latin typeface="Platypi Medium" pitchFamily="34" charset="0"/>
                <a:ea typeface="Platypi Medium" pitchFamily="34" charset="-122"/>
                <a:cs typeface="Platypi Medium" pitchFamily="34" charset="-120"/>
              </a:rPr>
              <a:t>Células Muertas</a:t>
            </a:r>
            <a:endParaRPr lang="en-US" sz="1850" dirty="0"/>
          </a:p>
        </p:txBody>
      </p:sp>
      <p:sp>
        <p:nvSpPr>
          <p:cNvPr id="7" name="Text 4"/>
          <p:cNvSpPr/>
          <p:nvPr/>
        </p:nvSpPr>
        <p:spPr>
          <a:xfrm>
            <a:off x="659963" y="2630805"/>
            <a:ext cx="7824073" cy="2762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50"/>
              </a:lnSpc>
              <a:buNone/>
            </a:pPr>
            <a:r>
              <a:rPr lang="en-US" sz="1450" dirty="0">
                <a:solidFill>
                  <a:srgbClr val="504C49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Traqueidas y vasos forman conductos</a:t>
            </a:r>
            <a:endParaRPr lang="en-US" sz="1450" dirty="0"/>
          </a:p>
        </p:txBody>
      </p:sp>
      <p:sp>
        <p:nvSpPr>
          <p:cNvPr id="8" name="Text 5"/>
          <p:cNvSpPr/>
          <p:nvPr/>
        </p:nvSpPr>
        <p:spPr>
          <a:xfrm>
            <a:off x="659963" y="3205043"/>
            <a:ext cx="188476" cy="2356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50"/>
              </a:lnSpc>
              <a:buNone/>
            </a:pPr>
            <a:r>
              <a:rPr lang="en-US" sz="1450" dirty="0">
                <a:solidFill>
                  <a:srgbClr val="504C49"/>
                </a:solidFill>
                <a:latin typeface="Platypi Light" pitchFamily="34" charset="0"/>
                <a:ea typeface="Platypi Light" pitchFamily="34" charset="-122"/>
                <a:cs typeface="Platypi Light" pitchFamily="34" charset="-120"/>
              </a:rPr>
              <a:t>02</a:t>
            </a:r>
            <a:endParaRPr lang="en-US" sz="1450" dirty="0"/>
          </a:p>
        </p:txBody>
      </p:sp>
      <p:sp>
        <p:nvSpPr>
          <p:cNvPr id="9" name="Shape 6"/>
          <p:cNvSpPr/>
          <p:nvPr/>
        </p:nvSpPr>
        <p:spPr>
          <a:xfrm>
            <a:off x="659963" y="3502462"/>
            <a:ext cx="7824073" cy="22860"/>
          </a:xfrm>
          <a:prstGeom prst="rect">
            <a:avLst/>
          </a:prstGeom>
          <a:solidFill>
            <a:srgbClr val="3E2513"/>
          </a:solidFill>
          <a:ln/>
        </p:spPr>
      </p:sp>
      <p:sp>
        <p:nvSpPr>
          <p:cNvPr id="10" name="Text 7"/>
          <p:cNvSpPr/>
          <p:nvPr/>
        </p:nvSpPr>
        <p:spPr>
          <a:xfrm>
            <a:off x="659963" y="3642360"/>
            <a:ext cx="2357318" cy="2946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850" dirty="0">
                <a:solidFill>
                  <a:srgbClr val="504C49"/>
                </a:solidFill>
                <a:latin typeface="Platypi Medium" pitchFamily="34" charset="0"/>
                <a:ea typeface="Platypi Medium" pitchFamily="34" charset="-122"/>
                <a:cs typeface="Platypi Medium" pitchFamily="34" charset="-120"/>
              </a:rPr>
              <a:t>Transpiración</a:t>
            </a:r>
            <a:endParaRPr lang="en-US" sz="1850" dirty="0"/>
          </a:p>
        </p:txBody>
      </p:sp>
      <p:sp>
        <p:nvSpPr>
          <p:cNvPr id="11" name="Text 8"/>
          <p:cNvSpPr/>
          <p:nvPr/>
        </p:nvSpPr>
        <p:spPr>
          <a:xfrm>
            <a:off x="659963" y="4031099"/>
            <a:ext cx="7824073" cy="2762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50"/>
              </a:lnSpc>
              <a:buNone/>
            </a:pPr>
            <a:r>
              <a:rPr lang="en-US" sz="1450" dirty="0">
                <a:solidFill>
                  <a:srgbClr val="504C49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Evaporación genera tensión</a:t>
            </a:r>
            <a:endParaRPr lang="en-US" sz="1450" dirty="0"/>
          </a:p>
        </p:txBody>
      </p:sp>
      <p:sp>
        <p:nvSpPr>
          <p:cNvPr id="12" name="Text 9"/>
          <p:cNvSpPr/>
          <p:nvPr/>
        </p:nvSpPr>
        <p:spPr>
          <a:xfrm>
            <a:off x="659963" y="4605337"/>
            <a:ext cx="188476" cy="2356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50"/>
              </a:lnSpc>
              <a:buNone/>
            </a:pPr>
            <a:r>
              <a:rPr lang="en-US" sz="1450" dirty="0">
                <a:solidFill>
                  <a:srgbClr val="504C49"/>
                </a:solidFill>
                <a:latin typeface="Platypi Light" pitchFamily="34" charset="0"/>
                <a:ea typeface="Platypi Light" pitchFamily="34" charset="-122"/>
                <a:cs typeface="Platypi Light" pitchFamily="34" charset="-120"/>
              </a:rPr>
              <a:t>03</a:t>
            </a:r>
            <a:endParaRPr lang="en-US" sz="1450" dirty="0"/>
          </a:p>
        </p:txBody>
      </p:sp>
      <p:sp>
        <p:nvSpPr>
          <p:cNvPr id="13" name="Shape 10"/>
          <p:cNvSpPr/>
          <p:nvPr/>
        </p:nvSpPr>
        <p:spPr>
          <a:xfrm>
            <a:off x="659963" y="4902756"/>
            <a:ext cx="7824073" cy="22860"/>
          </a:xfrm>
          <a:prstGeom prst="rect">
            <a:avLst/>
          </a:prstGeom>
          <a:solidFill>
            <a:srgbClr val="3E2513"/>
          </a:solidFill>
          <a:ln/>
        </p:spPr>
      </p:sp>
      <p:sp>
        <p:nvSpPr>
          <p:cNvPr id="14" name="Text 11"/>
          <p:cNvSpPr/>
          <p:nvPr/>
        </p:nvSpPr>
        <p:spPr>
          <a:xfrm>
            <a:off x="659963" y="5042654"/>
            <a:ext cx="2357318" cy="2946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850" dirty="0">
                <a:solidFill>
                  <a:srgbClr val="504C49"/>
                </a:solidFill>
                <a:latin typeface="Platypi Medium" pitchFamily="34" charset="0"/>
                <a:ea typeface="Platypi Medium" pitchFamily="34" charset="-122"/>
                <a:cs typeface="Platypi Medium" pitchFamily="34" charset="-120"/>
              </a:rPr>
              <a:t>Cohesión</a:t>
            </a:r>
            <a:endParaRPr lang="en-US" sz="1850" dirty="0"/>
          </a:p>
        </p:txBody>
      </p:sp>
      <p:sp>
        <p:nvSpPr>
          <p:cNvPr id="15" name="Text 12"/>
          <p:cNvSpPr/>
          <p:nvPr/>
        </p:nvSpPr>
        <p:spPr>
          <a:xfrm>
            <a:off x="659963" y="5431393"/>
            <a:ext cx="7824073" cy="2762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50"/>
              </a:lnSpc>
              <a:buNone/>
            </a:pPr>
            <a:r>
              <a:rPr lang="en-US" sz="1450" dirty="0">
                <a:solidFill>
                  <a:srgbClr val="504C49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Moléculas de agua se atraen</a:t>
            </a:r>
            <a:endParaRPr lang="en-US" sz="1450" dirty="0"/>
          </a:p>
        </p:txBody>
      </p:sp>
      <p:sp>
        <p:nvSpPr>
          <p:cNvPr id="16" name="Text 13"/>
          <p:cNvSpPr/>
          <p:nvPr/>
        </p:nvSpPr>
        <p:spPr>
          <a:xfrm>
            <a:off x="659963" y="6005632"/>
            <a:ext cx="188476" cy="2356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50"/>
              </a:lnSpc>
              <a:buNone/>
            </a:pPr>
            <a:r>
              <a:rPr lang="en-US" sz="1450" dirty="0">
                <a:solidFill>
                  <a:srgbClr val="504C49"/>
                </a:solidFill>
                <a:latin typeface="Platypi Light" pitchFamily="34" charset="0"/>
                <a:ea typeface="Platypi Light" pitchFamily="34" charset="-122"/>
                <a:cs typeface="Platypi Light" pitchFamily="34" charset="-120"/>
              </a:rPr>
              <a:t>04</a:t>
            </a:r>
            <a:endParaRPr lang="en-US" sz="1450" dirty="0"/>
          </a:p>
        </p:txBody>
      </p:sp>
      <p:sp>
        <p:nvSpPr>
          <p:cNvPr id="17" name="Shape 14"/>
          <p:cNvSpPr/>
          <p:nvPr/>
        </p:nvSpPr>
        <p:spPr>
          <a:xfrm>
            <a:off x="659963" y="6303050"/>
            <a:ext cx="7824073" cy="22860"/>
          </a:xfrm>
          <a:prstGeom prst="rect">
            <a:avLst/>
          </a:prstGeom>
          <a:solidFill>
            <a:srgbClr val="3E2513"/>
          </a:solidFill>
          <a:ln/>
        </p:spPr>
      </p:sp>
      <p:sp>
        <p:nvSpPr>
          <p:cNvPr id="18" name="Text 15"/>
          <p:cNvSpPr/>
          <p:nvPr/>
        </p:nvSpPr>
        <p:spPr>
          <a:xfrm>
            <a:off x="659963" y="6442948"/>
            <a:ext cx="2357318" cy="2946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850" dirty="0">
                <a:solidFill>
                  <a:srgbClr val="504C49"/>
                </a:solidFill>
                <a:latin typeface="Platypi Medium" pitchFamily="34" charset="0"/>
                <a:ea typeface="Platypi Medium" pitchFamily="34" charset="-122"/>
                <a:cs typeface="Platypi Medium" pitchFamily="34" charset="-120"/>
              </a:rPr>
              <a:t>Adhesión</a:t>
            </a:r>
            <a:endParaRPr lang="en-US" sz="1850" dirty="0"/>
          </a:p>
        </p:txBody>
      </p:sp>
      <p:sp>
        <p:nvSpPr>
          <p:cNvPr id="19" name="Text 16"/>
          <p:cNvSpPr/>
          <p:nvPr/>
        </p:nvSpPr>
        <p:spPr>
          <a:xfrm>
            <a:off x="659963" y="6831687"/>
            <a:ext cx="7824073" cy="2762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50"/>
              </a:lnSpc>
              <a:buNone/>
            </a:pPr>
            <a:r>
              <a:rPr lang="en-US" sz="1450" dirty="0">
                <a:solidFill>
                  <a:srgbClr val="504C49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Agua se pega a las paredes</a:t>
            </a:r>
            <a:endParaRPr lang="en-US" sz="14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251109"/>
            <a:ext cx="7827764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201B18"/>
                </a:solidFill>
                <a:latin typeface="Platypi Medium" pitchFamily="34" charset="0"/>
                <a:ea typeface="Platypi Medium" pitchFamily="34" charset="-122"/>
                <a:cs typeface="Platypi Medium" pitchFamily="34" charset="-120"/>
              </a:rPr>
              <a:t>Floema: Red de Distribución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1857256" y="304299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504C49"/>
                </a:solidFill>
                <a:latin typeface="Platypi Medium" pitchFamily="34" charset="0"/>
                <a:ea typeface="Platypi Medium" pitchFamily="34" charset="-122"/>
                <a:cs typeface="Platypi Medium" pitchFamily="34" charset="-120"/>
              </a:rPr>
              <a:t>Carga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93790" y="3533418"/>
            <a:ext cx="389870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504C49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Azúcares en hojas</a:t>
            </a:r>
            <a:endParaRPr lang="en-US" sz="1750" dirty="0"/>
          </a:p>
        </p:txBody>
      </p:sp>
      <p:pic>
        <p:nvPicPr>
          <p:cNvPr id="5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032653" y="2413516"/>
            <a:ext cx="4564975" cy="4564975"/>
          </a:xfrm>
          <a:prstGeom prst="rect">
            <a:avLst/>
          </a:prstGeom>
        </p:spPr>
      </p:pic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15633" y="3396377"/>
            <a:ext cx="339328" cy="339328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9937790" y="304299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504C49"/>
                </a:solidFill>
                <a:latin typeface="Platypi Medium" pitchFamily="34" charset="0"/>
                <a:ea typeface="Platypi Medium" pitchFamily="34" charset="-122"/>
                <a:cs typeface="Platypi Medium" pitchFamily="34" charset="-120"/>
              </a:rPr>
              <a:t>Presión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9937790" y="3533418"/>
            <a:ext cx="3898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504C49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Flujo osmótico</a:t>
            </a:r>
            <a:endParaRPr lang="en-US" sz="1750" dirty="0"/>
          </a:p>
        </p:txBody>
      </p:sp>
      <p:pic>
        <p:nvPicPr>
          <p:cNvPr id="9" name="Image 2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2653" y="2413516"/>
            <a:ext cx="4564975" cy="4564975"/>
          </a:xfrm>
          <a:prstGeom prst="rect">
            <a:avLst/>
          </a:prstGeom>
        </p:spPr>
      </p:pic>
      <p:pic>
        <p:nvPicPr>
          <p:cNvPr id="10" name="Image 3" descr="preencoded.png">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275201" y="3396377"/>
            <a:ext cx="339328" cy="339328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9937790" y="549556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504C49"/>
                </a:solidFill>
                <a:latin typeface="Platypi Medium" pitchFamily="34" charset="0"/>
                <a:ea typeface="Platypi Medium" pitchFamily="34" charset="-122"/>
                <a:cs typeface="Platypi Medium" pitchFamily="34" charset="-120"/>
              </a:rPr>
              <a:t>Descarga</a:t>
            </a:r>
            <a:endParaRPr lang="en-US" sz="2200" dirty="0"/>
          </a:p>
        </p:txBody>
      </p:sp>
      <p:sp>
        <p:nvSpPr>
          <p:cNvPr id="12" name="Text 6"/>
          <p:cNvSpPr/>
          <p:nvPr/>
        </p:nvSpPr>
        <p:spPr>
          <a:xfrm>
            <a:off x="9937790" y="5985986"/>
            <a:ext cx="3898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504C49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Raíces y frutos</a:t>
            </a:r>
            <a:endParaRPr lang="en-US" sz="1750" dirty="0"/>
          </a:p>
        </p:txBody>
      </p:sp>
      <p:pic>
        <p:nvPicPr>
          <p:cNvPr id="13" name="Image 4" descr="preencoded.png">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32653" y="2413516"/>
            <a:ext cx="4564975" cy="4564975"/>
          </a:xfrm>
          <a:prstGeom prst="rect">
            <a:avLst/>
          </a:prstGeom>
        </p:spPr>
      </p:pic>
      <p:pic>
        <p:nvPicPr>
          <p:cNvPr id="14" name="Image 5" descr="preencoded.png">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275201" y="5655945"/>
            <a:ext cx="339328" cy="339328"/>
          </a:xfrm>
          <a:prstGeom prst="rect">
            <a:avLst/>
          </a:prstGeom>
        </p:spPr>
      </p:pic>
      <p:sp>
        <p:nvSpPr>
          <p:cNvPr id="15" name="Text 7"/>
          <p:cNvSpPr/>
          <p:nvPr/>
        </p:nvSpPr>
        <p:spPr>
          <a:xfrm>
            <a:off x="1857256" y="549556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504C49"/>
                </a:solidFill>
                <a:latin typeface="Platypi Medium" pitchFamily="34" charset="0"/>
                <a:ea typeface="Platypi Medium" pitchFamily="34" charset="-122"/>
                <a:cs typeface="Platypi Medium" pitchFamily="34" charset="-120"/>
              </a:rPr>
              <a:t>Almacenamiento</a:t>
            </a:r>
            <a:endParaRPr lang="en-US" sz="2200" dirty="0"/>
          </a:p>
        </p:txBody>
      </p:sp>
      <p:sp>
        <p:nvSpPr>
          <p:cNvPr id="16" name="Text 8"/>
          <p:cNvSpPr/>
          <p:nvPr/>
        </p:nvSpPr>
        <p:spPr>
          <a:xfrm>
            <a:off x="793790" y="5985986"/>
            <a:ext cx="389870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504C49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Partes necesitadas</a:t>
            </a:r>
            <a:endParaRPr lang="en-US" sz="1750" dirty="0"/>
          </a:p>
        </p:txBody>
      </p:sp>
      <p:pic>
        <p:nvPicPr>
          <p:cNvPr id="17" name="Image 6" descr="preencoded.png">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32653" y="2413516"/>
            <a:ext cx="4564975" cy="4564975"/>
          </a:xfrm>
          <a:prstGeom prst="rect">
            <a:avLst/>
          </a:prstGeom>
        </p:spPr>
      </p:pic>
      <p:pic>
        <p:nvPicPr>
          <p:cNvPr id="18" name="Image 7" descr="preencoded.png">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015633" y="5655945"/>
            <a:ext cx="339328" cy="339328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023342"/>
            <a:ext cx="889254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201B18"/>
                </a:solidFill>
                <a:latin typeface="Platypi Medium" pitchFamily="34" charset="0"/>
                <a:ea typeface="Platypi Medium" pitchFamily="34" charset="-122"/>
                <a:cs typeface="Platypi Medium" pitchFamily="34" charset="-120"/>
              </a:rPr>
              <a:t>Endodermis: Guardián Selectivo</a:t>
            </a:r>
            <a:endParaRPr lang="en-US" sz="445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3790" y="2327434"/>
            <a:ext cx="8284131" cy="4623673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9638943" y="357770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01B18"/>
                </a:solidFill>
                <a:latin typeface="Platypi Medium" pitchFamily="34" charset="0"/>
                <a:ea typeface="Platypi Medium" pitchFamily="34" charset="-122"/>
                <a:cs typeface="Platypi Medium" pitchFamily="34" charset="-120"/>
              </a:rPr>
              <a:t>Filtro Biológico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9638943" y="4158853"/>
            <a:ext cx="4205168" cy="168949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504C49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Rodea vasos conductores</a:t>
            </a:r>
            <a:endParaRPr lang="en-US" sz="1750" dirty="0"/>
          </a:p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504C49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Banda de Caspari impermeable</a:t>
            </a:r>
            <a:endParaRPr lang="en-US" sz="1750" dirty="0"/>
          </a:p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504C49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Control selectivo de entrada</a:t>
            </a:r>
            <a:endParaRPr lang="en-US" sz="1750" dirty="0"/>
          </a:p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504C49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Protege contra toxinas</a:t>
            </a:r>
            <a:endParaRPr lang="en-US" sz="17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182320" y="871061"/>
            <a:ext cx="7752159" cy="124253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4850"/>
              </a:lnSpc>
              <a:buNone/>
            </a:pPr>
            <a:r>
              <a:rPr lang="en-US" sz="3900" dirty="0">
                <a:solidFill>
                  <a:srgbClr val="201B18"/>
                </a:solidFill>
                <a:latin typeface="Platypi Medium" pitchFamily="34" charset="0"/>
                <a:ea typeface="Platypi Medium" pitchFamily="34" charset="-122"/>
                <a:cs typeface="Platypi Medium" pitchFamily="34" charset="-120"/>
              </a:rPr>
              <a:t>Importancia del Transporte Vegetal</a:t>
            </a:r>
            <a:endParaRPr lang="en-US" sz="3900" dirty="0"/>
          </a:p>
        </p:txBody>
      </p:sp>
      <p:pic>
        <p:nvPicPr>
          <p:cNvPr id="4" name="Image 1" descr="preencoded.png">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182320" y="2375059"/>
            <a:ext cx="497086" cy="497086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6182320" y="3090029"/>
            <a:ext cx="2485430" cy="3107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dirty="0">
                <a:solidFill>
                  <a:srgbClr val="504C49"/>
                </a:solidFill>
                <a:latin typeface="Platypi Medium" pitchFamily="34" charset="0"/>
                <a:ea typeface="Platypi Medium" pitchFamily="34" charset="-122"/>
                <a:cs typeface="Platypi Medium" pitchFamily="34" charset="-120"/>
              </a:rPr>
              <a:t>Nutrición Completa</a:t>
            </a:r>
            <a:endParaRPr lang="en-US" sz="1950" dirty="0"/>
          </a:p>
        </p:txBody>
      </p:sp>
      <p:sp>
        <p:nvSpPr>
          <p:cNvPr id="6" name="Text 2"/>
          <p:cNvSpPr/>
          <p:nvPr/>
        </p:nvSpPr>
        <p:spPr>
          <a:xfrm>
            <a:off x="6182320" y="3505319"/>
            <a:ext cx="7752159" cy="2984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550" dirty="0">
                <a:solidFill>
                  <a:srgbClr val="504C49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Distribución uniforme de nutrientes para crecimiento y supervivencia</a:t>
            </a:r>
            <a:endParaRPr lang="en-US" sz="1550" dirty="0"/>
          </a:p>
        </p:txBody>
      </p:sp>
      <p:pic>
        <p:nvPicPr>
          <p:cNvPr id="7" name="Image 2" descr="preencoded.png">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182320" y="4152424"/>
            <a:ext cx="497086" cy="497086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6182320" y="4867394"/>
            <a:ext cx="2673548" cy="3107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dirty="0">
                <a:solidFill>
                  <a:srgbClr val="504C49"/>
                </a:solidFill>
                <a:latin typeface="Platypi Medium" pitchFamily="34" charset="0"/>
                <a:ea typeface="Platypi Medium" pitchFamily="34" charset="-122"/>
                <a:cs typeface="Platypi Medium" pitchFamily="34" charset="-120"/>
              </a:rPr>
              <a:t>Fotosíntesis Continua</a:t>
            </a:r>
            <a:endParaRPr lang="en-US" sz="1950" dirty="0"/>
          </a:p>
        </p:txBody>
      </p:sp>
      <p:sp>
        <p:nvSpPr>
          <p:cNvPr id="9" name="Text 4"/>
          <p:cNvSpPr/>
          <p:nvPr/>
        </p:nvSpPr>
        <p:spPr>
          <a:xfrm>
            <a:off x="6182320" y="5282684"/>
            <a:ext cx="7752159" cy="2984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550" dirty="0">
                <a:solidFill>
                  <a:srgbClr val="504C49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Suministro constante de agua y CO₂ a las hojas productoras</a:t>
            </a:r>
            <a:endParaRPr lang="en-US" sz="1550" dirty="0"/>
          </a:p>
        </p:txBody>
      </p:sp>
      <p:pic>
        <p:nvPicPr>
          <p:cNvPr id="10" name="Image 3" descr="preencoded.png">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182320" y="5929789"/>
            <a:ext cx="497086" cy="497086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6182320" y="6644759"/>
            <a:ext cx="2485430" cy="3107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dirty="0">
                <a:solidFill>
                  <a:srgbClr val="504C49"/>
                </a:solidFill>
                <a:latin typeface="Platypi Medium" pitchFamily="34" charset="0"/>
                <a:ea typeface="Platypi Medium" pitchFamily="34" charset="-122"/>
                <a:cs typeface="Platypi Medium" pitchFamily="34" charset="-120"/>
              </a:rPr>
              <a:t>Adaptación</a:t>
            </a:r>
            <a:endParaRPr lang="en-US" sz="1950" dirty="0"/>
          </a:p>
        </p:txBody>
      </p:sp>
      <p:sp>
        <p:nvSpPr>
          <p:cNvPr id="12" name="Text 6"/>
          <p:cNvSpPr/>
          <p:nvPr/>
        </p:nvSpPr>
        <p:spPr>
          <a:xfrm>
            <a:off x="6182320" y="7060049"/>
            <a:ext cx="7752159" cy="2984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550" dirty="0">
                <a:solidFill>
                  <a:srgbClr val="504C49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Supervivencia en diversas condiciones ambientales y climáticas</a:t>
            </a:r>
            <a:endParaRPr lang="en-US" sz="15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/>
  <cp:revision>1</cp:revision>
  <dcterms:created xsi:type="dcterms:W3CDTF">2026-04-04T23:54:58Z</dcterms:created>
  <dcterms:modified xsi:type="dcterms:W3CDTF">2026-04-04T23:54:58Z</dcterms:modified>
</cp:coreProperties>
</file>