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Unbounded"/>
      <p:regular r:id="rId17"/>
    </p:embeddedFont>
    <p:embeddedFont>
      <p:font typeface="Unbounded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6F5E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image" Target="../media/image-5-8.png"/><Relationship Id="rId9" Type="http://schemas.openxmlformats.org/officeDocument/2006/relationships/image" Target="../media/image-5-9.svg"/><Relationship Id="rId10" Type="http://schemas.openxmlformats.org/officeDocument/2006/relationships/slideLayout" Target="../slideLayouts/slideLayout6.xml"/><Relationship Id="rId11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sv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svg"/><Relationship Id="rId7" Type="http://schemas.openxmlformats.org/officeDocument/2006/relationships/image" Target="../media/image-9-7.png"/><Relationship Id="rId8" Type="http://schemas.openxmlformats.org/officeDocument/2006/relationships/image" Target="../media/image-9-8.png"/><Relationship Id="rId9" Type="http://schemas.openxmlformats.org/officeDocument/2006/relationships/image" Target="../media/image-9-9.svg"/><Relationship Id="rId10" Type="http://schemas.openxmlformats.org/officeDocument/2006/relationships/image" Target="../media/image-9-10.png"/><Relationship Id="rId11" Type="http://schemas.openxmlformats.org/officeDocument/2006/relationships/slideLayout" Target="../slideLayouts/slideLayout10.xml"/><Relationship Id="rId1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360658"/>
            <a:ext cx="61030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Viaje de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160163"/>
            <a:ext cx="75564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Respiración, Circulación y Digestión en Animales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727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Milagro de la Vida Animal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595562"/>
            <a:ext cx="40221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Diversidad y Eficiencia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6280190" y="3290054"/>
            <a:ext cx="3664744" cy="1322189"/>
          </a:xfrm>
          <a:prstGeom prst="roundRect">
            <a:avLst>
              <a:gd name="adj" fmla="val 7205"/>
            </a:avLst>
          </a:prstGeom>
          <a:solidFill>
            <a:srgbClr val="26A688"/>
          </a:solidFill>
          <a:ln w="7620">
            <a:solidFill>
              <a:srgbClr val="3FBFA1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524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Esponjas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4014907"/>
            <a:ext cx="31958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Difusión simple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29005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26A688"/>
          </a:solidFill>
          <a:ln w="7620">
            <a:solidFill>
              <a:srgbClr val="3FBFA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6182" y="3524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Insectos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06182" y="4014907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Tráqueas directas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280190" y="483905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26A688"/>
          </a:solidFill>
          <a:ln w="7620">
            <a:solidFill>
              <a:srgbClr val="3FBFA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514624" y="50734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Vertebrados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514624" y="5563910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Sistemas complejos integrados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280190" y="641639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Desde la esponja más simple hasta el mamífero más complejo, estos sistemas trabajan en perfecta armonía para mantener la vida.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87260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¿Cómo Obtienen Energía los Animales?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758446"/>
            <a:ext cx="4196358" cy="2583775"/>
          </a:xfrm>
          <a:prstGeom prst="roundRect">
            <a:avLst>
              <a:gd name="adj" fmla="val 368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9928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5390" y="4179927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900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Nutrientes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539055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Proteínas, carbohidratos, grasas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758446"/>
            <a:ext cx="4196358" cy="2583775"/>
          </a:xfrm>
          <a:prstGeom prst="roundRect">
            <a:avLst>
              <a:gd name="adj" fmla="val 368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9928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562" y="4179927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9001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Oxígeno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539055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Para respiración celular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758446"/>
            <a:ext cx="4196358" cy="2583775"/>
          </a:xfrm>
          <a:prstGeom prst="roundRect">
            <a:avLst>
              <a:gd name="adj" fmla="val 3687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99288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26A688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4179927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900136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Sistemas Conectados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574488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Digestivo, respiratorio, circulatorio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1641"/>
            <a:ext cx="72709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Sistema Digestivo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01146"/>
            <a:ext cx="43979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Fábrica de Nutrientes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9563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550682"/>
            <a:ext cx="6407944" cy="3048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Ingestión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215408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 primer paso: ¡comer!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428548" y="319563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3550682"/>
            <a:ext cx="6408063" cy="3048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0" name="Text 8"/>
          <p:cNvSpPr/>
          <p:nvPr/>
        </p:nvSpPr>
        <p:spPr>
          <a:xfrm>
            <a:off x="7428548" y="3724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Digestión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428548" y="4215408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Mecánica: triturar. Química: enzimas rompen enlaces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497514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5330190"/>
            <a:ext cx="6407944" cy="3048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4" name="Text 12"/>
          <p:cNvSpPr/>
          <p:nvPr/>
        </p:nvSpPr>
        <p:spPr>
          <a:xfrm>
            <a:off x="793790" y="5504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Absorción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93790" y="5994916"/>
            <a:ext cx="64079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Nutrientes pasan a la sangre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428548" y="4975146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428548" y="5330190"/>
            <a:ext cx="6408063" cy="30480"/>
          </a:xfrm>
          <a:prstGeom prst="rect">
            <a:avLst/>
          </a:prstGeom>
          <a:solidFill>
            <a:srgbClr val="26A688"/>
          </a:solidFill>
          <a:ln/>
        </p:spPr>
      </p:sp>
      <p:sp>
        <p:nvSpPr>
          <p:cNvPr id="18" name="Text 16"/>
          <p:cNvSpPr/>
          <p:nvPr/>
        </p:nvSpPr>
        <p:spPr>
          <a:xfrm>
            <a:off x="7428548" y="5504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Egestión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428548" y="5994916"/>
            <a:ext cx="64080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Eliminación de desechos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0150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Estructuras Digestivas Diversas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851077"/>
            <a:ext cx="214955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Tubo Simple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786551"/>
            <a:ext cx="21495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Humano: boca, estómago, intestinos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3504367" y="3851077"/>
            <a:ext cx="2149554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Cavidad Gastrovascular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3504367" y="5140881"/>
            <a:ext cx="21495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Medusa: un solo orificio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14943" y="3851077"/>
            <a:ext cx="214955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Sistema de Rumiantes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214943" y="4786551"/>
            <a:ext cx="21495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Múltiples cavidades para celulosa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5453" y="653653"/>
            <a:ext cx="76130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50"/>
              </a:lnSpc>
              <a:buNone/>
            </a:pPr>
            <a:r>
              <a:rPr lang="en-US" sz="43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Sistema Respiratorio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765453" y="2105025"/>
            <a:ext cx="5007293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Intercambio Vital de Gases</a:t>
            </a:r>
            <a:endParaRPr lang="en-US" sz="21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453" y="2763083"/>
            <a:ext cx="437436" cy="43743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66493" y="2838212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Difusión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466493" y="3306366"/>
            <a:ext cx="6912054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Organismos simples (esponjas)</a:t>
            </a:r>
            <a:endParaRPr lang="en-US" sz="17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453" y="4071699"/>
            <a:ext cx="437436" cy="437436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466493" y="4146828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Branquias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1466493" y="4614982"/>
            <a:ext cx="6912054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Peces y anfibios</a:t>
            </a:r>
            <a:endParaRPr lang="en-US" sz="17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5453" y="5380315"/>
            <a:ext cx="437436" cy="43743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466493" y="5455444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Tráqueas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1466493" y="5923598"/>
            <a:ext cx="6912054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Insectos: tubos a células</a:t>
            </a:r>
            <a:endParaRPr lang="en-US" sz="17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453" y="6688931"/>
            <a:ext cx="437436" cy="437436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466493" y="676406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Pulmones</a:t>
            </a:r>
            <a:endParaRPr lang="en-US" sz="2150" dirty="0"/>
          </a:p>
        </p:txBody>
      </p:sp>
      <p:sp>
        <p:nvSpPr>
          <p:cNvPr id="16" name="Text 9"/>
          <p:cNvSpPr/>
          <p:nvPr/>
        </p:nvSpPr>
        <p:spPr>
          <a:xfrm>
            <a:off x="1466493" y="7232213"/>
            <a:ext cx="6912054" cy="343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Mamíferos, aves, reptiles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9333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9188"/>
            <a:ext cx="81389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El Sistema Circulatorio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78693"/>
            <a:ext cx="379214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La Red de Transporte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73185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707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Abierto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5197673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Hemolinfa baña órganos (insectos, moluscos)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3573185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470725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Cerrado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68171" y="5197673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Sangre en vasos (vertebrados)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3573185"/>
            <a:ext cx="4347567" cy="9072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5738" y="4707255"/>
            <a:ext cx="31018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Doble Circulación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5738" y="5197673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Dos circuitos: pulmonar y sistémico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72696"/>
            <a:ext cx="32862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Circulación Simple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793790" y="405384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 solo circuito: corazón → branquias → cuerpo → corazón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4856321" y="3472696"/>
            <a:ext cx="31018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Circulación Doble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4856321" y="4053840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Dos circuitos separados: eficiencia máxima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331" y="585549"/>
            <a:ext cx="7035879" cy="665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Sistemas Integrados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5331" y="1331000"/>
            <a:ext cx="3087410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Un Ballet Biológico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1927979" y="3871555"/>
            <a:ext cx="2661880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Digestión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745331" y="4324231"/>
            <a:ext cx="3844528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Bloques de construcción</a:t>
            </a:r>
            <a:endParaRPr lang="en-US" sz="16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15746" y="1963579"/>
            <a:ext cx="4598908" cy="4598908"/>
          </a:xfrm>
          <a:prstGeom prst="rect">
            <a:avLst/>
          </a:prstGeom>
        </p:spPr>
      </p:pic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1164" y="4113193"/>
            <a:ext cx="299442" cy="2994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14654" y="2641997"/>
            <a:ext cx="2661880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Respiración</a:t>
            </a:r>
            <a:endParaRPr lang="en-US" sz="2050" dirty="0"/>
          </a:p>
        </p:txBody>
      </p:sp>
      <p:sp>
        <p:nvSpPr>
          <p:cNvPr id="9" name="Text 5"/>
          <p:cNvSpPr/>
          <p:nvPr/>
        </p:nvSpPr>
        <p:spPr>
          <a:xfrm>
            <a:off x="9614654" y="3094673"/>
            <a:ext cx="4270415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Combustible: oxígeno</a:t>
            </a:r>
            <a:endParaRPr lang="en-US" sz="16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746" y="1963579"/>
            <a:ext cx="4598908" cy="4598908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7577" y="3087588"/>
            <a:ext cx="299442" cy="2994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14654" y="5101114"/>
            <a:ext cx="2661880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Circulación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9614654" y="5553789"/>
            <a:ext cx="4270415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Transporte y desechos</a:t>
            </a:r>
            <a:endParaRPr lang="en-US" sz="165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746" y="1963579"/>
            <a:ext cx="4598908" cy="4598908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57577" y="5138678"/>
            <a:ext cx="299442" cy="299442"/>
          </a:xfrm>
          <a:prstGeom prst="rect">
            <a:avLst/>
          </a:prstGeom>
        </p:spPr>
      </p:pic>
      <p:sp>
        <p:nvSpPr>
          <p:cNvPr id="16" name="Shape 8"/>
          <p:cNvSpPr/>
          <p:nvPr/>
        </p:nvSpPr>
        <p:spPr>
          <a:xfrm>
            <a:off x="745331" y="6787396"/>
            <a:ext cx="13139738" cy="869752"/>
          </a:xfrm>
          <a:prstGeom prst="roundRect">
            <a:avLst>
              <a:gd name="adj" fmla="val 10284"/>
            </a:avLst>
          </a:prstGeom>
          <a:solidFill>
            <a:srgbClr val="C1F1E5"/>
          </a:solidFill>
          <a:ln/>
        </p:spPr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215" y="7111008"/>
            <a:ext cx="266105" cy="212884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437203" y="7040523"/>
            <a:ext cx="12234982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Ejemplo: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Un atleta corriendo: músculos digieren glucosa, pulmones captan O₂, corazón bombea sangre oxigenada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2026-04-06T15:42:41Z</dcterms:created>
  <dcterms:modified xsi:type="dcterms:W3CDTF">2026-04-06T15:42:41Z</dcterms:modified>
</cp:coreProperties>
</file>