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Host Grotesk Medium"/>
      <p:regular r:id="rId17"/>
    </p:embeddedFont>
    <p:embeddedFont>
      <p:font typeface="Host Grotesk Medium"/>
      <p:regular r:id="rId18"/>
    </p:embeddedFont>
    <p:embeddedFont>
      <p:font typeface="Host Grotesk Medium"/>
      <p:regular r:id="rId19"/>
    </p:embeddedFont>
    <p:embeddedFont>
      <p:font typeface="Host Grotesk Medium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4" Type="http://schemas.openxmlformats.org/officeDocument/2006/relationships/image" Target="../media/image-10-4.png"/><Relationship Id="rId5" Type="http://schemas.openxmlformats.org/officeDocument/2006/relationships/image" Target="../media/image-10-5.svg"/><Relationship Id="rId6" Type="http://schemas.openxmlformats.org/officeDocument/2006/relationships/image" Target="../media/image-10-6.png"/><Relationship Id="rId7" Type="http://schemas.openxmlformats.org/officeDocument/2006/relationships/image" Target="../media/image-10-7.svg"/><Relationship Id="rId8" Type="http://schemas.openxmlformats.org/officeDocument/2006/relationships/slideLayout" Target="../slideLayouts/slideLayout11.xml"/><Relationship Id="rId9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sv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slideLayout" Target="../slideLayouts/slideLayout4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27467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Los Sistemas Circulatorio y Respiratorio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4504492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Viaje de la Vida</a:t>
            </a:r>
            <a:endParaRPr lang="en-US" sz="6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56" y="948452"/>
            <a:ext cx="4221718" cy="633269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8158" y="638770"/>
            <a:ext cx="6159341" cy="6534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1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¡Cuida Tu Motor y Tu Aire!</a:t>
            </a:r>
            <a:endParaRPr lang="en-US" sz="4100" dirty="0"/>
          </a:p>
        </p:txBody>
      </p:sp>
      <p:sp>
        <p:nvSpPr>
          <p:cNvPr id="5" name="Text 2"/>
          <p:cNvSpPr/>
          <p:nvPr/>
        </p:nvSpPr>
        <p:spPr>
          <a:xfrm>
            <a:off x="6218158" y="1369219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Claves para la Salud</a:t>
            </a:r>
            <a:endParaRPr lang="en-US" sz="20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8158" y="1984891"/>
            <a:ext cx="627221" cy="6272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18158" y="2852976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Ejercicio Regular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6218158" y="3295174"/>
            <a:ext cx="7680484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Mantén tu corazón fuerte con actividad física diaria</a:t>
            </a:r>
            <a:endParaRPr lang="en-US" sz="16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8158" y="3982045"/>
            <a:ext cx="627221" cy="6272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218158" y="4850130"/>
            <a:ext cx="277629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Alimentación Saludable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218158" y="5292328"/>
            <a:ext cx="7680484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Frutas, verduras y nutrientes para un cuerpo sano</a:t>
            </a:r>
            <a:endParaRPr lang="en-US" sz="16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8158" y="5979200"/>
            <a:ext cx="627221" cy="6272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218158" y="6847284"/>
            <a:ext cx="2613779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Evita el Humo</a:t>
            </a:r>
            <a:endParaRPr lang="en-US" sz="2050" dirty="0"/>
          </a:p>
        </p:txBody>
      </p:sp>
      <p:sp>
        <p:nvSpPr>
          <p:cNvPr id="14" name="Text 8"/>
          <p:cNvSpPr/>
          <p:nvPr/>
        </p:nvSpPr>
        <p:spPr>
          <a:xfrm>
            <a:off x="6218158" y="7289483"/>
            <a:ext cx="7680484" cy="301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6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Dile no al tabaco y cuida tus pulmones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79082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Corazón: La Bomba Maestra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026932"/>
            <a:ext cx="7604284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órgano muscular vital que bombea constantemente, impulsando sangre oxigenada y nutrientes hacia cada rincón del cuerpo.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911328"/>
            <a:ext cx="760428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 cada latido, el corazón trabaja sin descanso para mantenernos vivos.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9096" y="2196703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707469"/>
            <a:ext cx="7492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La Red de Vasos Sanguíneos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1506974"/>
            <a:ext cx="34826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Arterias, Venas y Capilares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6280190" y="2201466"/>
            <a:ext cx="3664744" cy="2887028"/>
          </a:xfrm>
          <a:prstGeom prst="roundRect">
            <a:avLst>
              <a:gd name="adj" fmla="val 330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24" y="2435900"/>
            <a:ext cx="680442" cy="680442"/>
          </a:xfrm>
          <a:prstGeom prst="rect">
            <a:avLst/>
          </a:prstGeom>
        </p:spPr>
      </p:pic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1790" y="2622947"/>
            <a:ext cx="306110" cy="3061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514624" y="3343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Arterias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6514624" y="3833574"/>
            <a:ext cx="3195876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Llevan sangre oxigenada lejos del corazón hacia todo el cuerpo</a:t>
            </a:r>
            <a:endParaRPr lang="en-US" sz="1750" dirty="0"/>
          </a:p>
        </p:txBody>
      </p:sp>
      <p:sp>
        <p:nvSpPr>
          <p:cNvPr id="11" name="Shape 6"/>
          <p:cNvSpPr/>
          <p:nvPr/>
        </p:nvSpPr>
        <p:spPr>
          <a:xfrm>
            <a:off x="10171748" y="2201466"/>
            <a:ext cx="3664863" cy="2887028"/>
          </a:xfrm>
          <a:prstGeom prst="roundRect">
            <a:avLst>
              <a:gd name="adj" fmla="val 3300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182" y="2435900"/>
            <a:ext cx="680442" cy="680442"/>
          </a:xfrm>
          <a:prstGeom prst="rect">
            <a:avLst/>
          </a:prstGeom>
        </p:spPr>
      </p:pic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93348" y="2622947"/>
            <a:ext cx="306110" cy="30611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406182" y="33431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Venas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406182" y="3833574"/>
            <a:ext cx="3195995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Regresan sangre desoxigenada al corazón para ser renovada</a:t>
            </a:r>
            <a:endParaRPr lang="en-US" sz="1750" dirty="0"/>
          </a:p>
        </p:txBody>
      </p:sp>
      <p:sp>
        <p:nvSpPr>
          <p:cNvPr id="16" name="Shape 9"/>
          <p:cNvSpPr/>
          <p:nvPr/>
        </p:nvSpPr>
        <p:spPr>
          <a:xfrm>
            <a:off x="6280190" y="5315307"/>
            <a:ext cx="7556421" cy="2206704"/>
          </a:xfrm>
          <a:prstGeom prst="roundRect">
            <a:avLst>
              <a:gd name="adj" fmla="val 431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624" y="5549741"/>
            <a:ext cx="680442" cy="680442"/>
          </a:xfrm>
          <a:prstGeom prst="rect">
            <a:avLst/>
          </a:prstGeom>
        </p:spPr>
      </p:pic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1790" y="5736788"/>
            <a:ext cx="306110" cy="306110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6514624" y="6456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Capilares</a:t>
            </a:r>
            <a:endParaRPr lang="en-US" sz="2200" dirty="0"/>
          </a:p>
        </p:txBody>
      </p:sp>
      <p:sp>
        <p:nvSpPr>
          <p:cNvPr id="20" name="Text 11"/>
          <p:cNvSpPr/>
          <p:nvPr/>
        </p:nvSpPr>
        <p:spPr>
          <a:xfrm>
            <a:off x="6514624" y="6947416"/>
            <a:ext cx="708755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Microvasos donde ocurre el intercambio vital de gases y nutrientes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3737" y="525542"/>
            <a:ext cx="4341614" cy="542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34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Viaje de la Sangre</a:t>
            </a:r>
            <a:endParaRPr lang="en-US" sz="3400" dirty="0"/>
          </a:p>
        </p:txBody>
      </p:sp>
      <p:sp>
        <p:nvSpPr>
          <p:cNvPr id="3" name="Text 1"/>
          <p:cNvSpPr/>
          <p:nvPr/>
        </p:nvSpPr>
        <p:spPr>
          <a:xfrm>
            <a:off x="1323737" y="1121331"/>
            <a:ext cx="2170748" cy="271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Un Ciclo Vital Sin Fin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240" y="1591985"/>
            <a:ext cx="10403681" cy="57323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367139" y="2391744"/>
            <a:ext cx="1965142" cy="674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Circulación Pulmonar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2367139" y="3161624"/>
            <a:ext cx="1965142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Sangre venosa va a pulmones para oxigenarse.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87621" y="4069304"/>
            <a:ext cx="1965142" cy="674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Circulación Sistémica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10287621" y="4839185"/>
            <a:ext cx="1965142" cy="7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Sangre oxigenada nutre tejidos y regresa al corazón.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323737" y="7473910"/>
            <a:ext cx="11982807" cy="230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sangre viaja constantemente en un circuito incesante, entregando oxígeno vital a cada célula y recogiendo dióxido de carbono para su eliminación.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00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Los Pulmones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09512"/>
            <a:ext cx="436387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La Puerta de Entrada del Oxígeno</a:t>
            </a:r>
            <a:endParaRPr lang="en-US" sz="22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59154"/>
            <a:ext cx="4205168" cy="42051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59981" y="3845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Vías respiratorias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559981" y="4426744"/>
            <a:ext cx="8284131" cy="15985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Nariz y faringe: primera entrada</a:t>
            </a:r>
            <a:endParaRPr lang="en-US" sz="1750" dirty="0"/>
          </a:p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Laringe y tráquea: conducto principal</a:t>
            </a:r>
            <a:endParaRPr lang="en-US" sz="1750" dirty="0"/>
          </a:p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Bronquios: división hacia pulmones</a:t>
            </a:r>
            <a:endParaRPr lang="en-US" sz="1750" dirty="0"/>
          </a:p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Alvéolos: intercambio final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8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646033"/>
            <a:ext cx="60712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 Intercambio Gaseoso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6280190" y="1445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Alvéolos en Acción</a:t>
            </a:r>
            <a:endParaRPr lang="en-US" sz="2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140029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41074" y="2366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Aire entra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641074" y="2857262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Oxígeno llega a los alvéolos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500914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641074" y="3727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Difusión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641074" y="4218146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O₂ cruza membranas alveolares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861798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641074" y="5088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Sangre se oxigena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7641074" y="5579031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Glóbulos rojos captan O₂</a:t>
            </a:r>
            <a:endParaRPr lang="en-US" sz="17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6222683"/>
            <a:ext cx="1134070" cy="136088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641074" y="64494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CO₂ sale</a:t>
            </a:r>
            <a:endParaRPr lang="en-US" sz="2200" dirty="0"/>
          </a:p>
        </p:txBody>
      </p:sp>
      <p:sp>
        <p:nvSpPr>
          <p:cNvPr id="17" name="Text 10"/>
          <p:cNvSpPr/>
          <p:nvPr/>
        </p:nvSpPr>
        <p:spPr>
          <a:xfrm>
            <a:off x="7641074" y="6939915"/>
            <a:ext cx="6195536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Dióxido de carbono es expulsado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98" y="942023"/>
            <a:ext cx="4230291" cy="63455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81011" y="62138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La Respiración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6181011" y="1310878"/>
            <a:ext cx="26691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Inspiración y Espiración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181011" y="1881426"/>
            <a:ext cx="39683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01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11" y="2195751"/>
            <a:ext cx="7754779" cy="228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81011" y="234065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Inspiración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6181011" y="2754987"/>
            <a:ext cx="7754779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diafragma se contrae y baja, los músculos intercostales se expanden las costillas</a:t>
            </a:r>
            <a:endParaRPr lang="en-US" sz="1550" dirty="0"/>
          </a:p>
        </p:txBody>
      </p:sp>
      <p:sp>
        <p:nvSpPr>
          <p:cNvPr id="10" name="Text 6"/>
          <p:cNvSpPr/>
          <p:nvPr/>
        </p:nvSpPr>
        <p:spPr>
          <a:xfrm>
            <a:off x="6181011" y="3356491"/>
            <a:ext cx="39683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02</a:t>
            </a:r>
            <a:endParaRPr lang="en-US" sz="15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11" y="3651052"/>
            <a:ext cx="7754779" cy="2286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181011" y="381571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Entrada de aire</a:t>
            </a:r>
            <a:endParaRPr lang="en-US" sz="1950" dirty="0"/>
          </a:p>
        </p:txBody>
      </p:sp>
      <p:sp>
        <p:nvSpPr>
          <p:cNvPr id="13" name="Text 8"/>
          <p:cNvSpPr/>
          <p:nvPr/>
        </p:nvSpPr>
        <p:spPr>
          <a:xfrm>
            <a:off x="6181011" y="4230053"/>
            <a:ext cx="7754779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pulmones se llenan de aire rico en oxígeno</a:t>
            </a:r>
            <a:endParaRPr lang="en-US" sz="1550" dirty="0"/>
          </a:p>
        </p:txBody>
      </p:sp>
      <p:sp>
        <p:nvSpPr>
          <p:cNvPr id="14" name="Text 9"/>
          <p:cNvSpPr/>
          <p:nvPr/>
        </p:nvSpPr>
        <p:spPr>
          <a:xfrm>
            <a:off x="6181011" y="4831556"/>
            <a:ext cx="39683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03</a:t>
            </a:r>
            <a:endParaRPr lang="en-US" sz="1550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11" y="5106233"/>
            <a:ext cx="7754779" cy="2286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181011" y="529078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Espiración</a:t>
            </a:r>
            <a:endParaRPr lang="en-US" sz="1950" dirty="0"/>
          </a:p>
        </p:txBody>
      </p:sp>
      <p:sp>
        <p:nvSpPr>
          <p:cNvPr id="17" name="Text 11"/>
          <p:cNvSpPr/>
          <p:nvPr/>
        </p:nvSpPr>
        <p:spPr>
          <a:xfrm>
            <a:off x="6181011" y="5705118"/>
            <a:ext cx="7754779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diafragma se relaja y sube, los músculos se contraen</a:t>
            </a:r>
            <a:endParaRPr lang="en-US" sz="1550" dirty="0"/>
          </a:p>
        </p:txBody>
      </p:sp>
      <p:sp>
        <p:nvSpPr>
          <p:cNvPr id="18" name="Text 12"/>
          <p:cNvSpPr/>
          <p:nvPr/>
        </p:nvSpPr>
        <p:spPr>
          <a:xfrm>
            <a:off x="6181011" y="6306622"/>
            <a:ext cx="396835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Host Grotesk Light" pitchFamily="34" charset="0"/>
                <a:ea typeface="Host Grotesk Light" pitchFamily="34" charset="-122"/>
                <a:cs typeface="Host Grotesk Light" pitchFamily="34" charset="-120"/>
              </a:rPr>
              <a:t>04</a:t>
            </a:r>
            <a:endParaRPr lang="en-US" sz="1550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011" y="6561534"/>
            <a:ext cx="7754779" cy="2286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181011" y="67658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Salida de CO₂</a:t>
            </a:r>
            <a:endParaRPr lang="en-US" sz="1950" dirty="0"/>
          </a:p>
        </p:txBody>
      </p:sp>
      <p:sp>
        <p:nvSpPr>
          <p:cNvPr id="21" name="Text 14"/>
          <p:cNvSpPr/>
          <p:nvPr/>
        </p:nvSpPr>
        <p:spPr>
          <a:xfrm>
            <a:off x="6181011" y="7180183"/>
            <a:ext cx="7754779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aire con dióxido de carbono es expulsado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12846" y="475774"/>
            <a:ext cx="3987165" cy="498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Sinergia Perfecta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1812846" y="1018937"/>
            <a:ext cx="3758208" cy="249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Circulación y Respiración Trabajan Juntas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4715" y="1436132"/>
            <a:ext cx="7760851" cy="59877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28451" y="4093696"/>
            <a:ext cx="1353543" cy="618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Intercambio de gases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959985" y="5930401"/>
            <a:ext cx="2013636" cy="618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Capilares celulares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959985" y="6637435"/>
            <a:ext cx="2013636" cy="210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Entrega O₂ a células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3756299" y="3844205"/>
            <a:ext cx="2057653" cy="618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Eliminación de CO₂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3756299" y="4551238"/>
            <a:ext cx="2057653" cy="421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Expulsado por los pulmones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603639" y="6085151"/>
            <a:ext cx="2013636" cy="30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Sangre venosa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4603639" y="6482685"/>
            <a:ext cx="2013636" cy="210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Recoge CO₂ de tejidos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8796321" y="4093352"/>
            <a:ext cx="2057653" cy="30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Sangre arterial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8796321" y="4490886"/>
            <a:ext cx="2057653" cy="210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Transporta O₂ a tejidos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6232292" y="2030024"/>
            <a:ext cx="2068658" cy="30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Pulmones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232292" y="2427559"/>
            <a:ext cx="2068658" cy="210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5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Oxigenan la sangre</a:t>
            </a:r>
            <a:endParaRPr lang="en-US" sz="1550" dirty="0"/>
          </a:p>
        </p:txBody>
      </p:sp>
      <p:sp>
        <p:nvSpPr>
          <p:cNvPr id="16" name="Text 13"/>
          <p:cNvSpPr/>
          <p:nvPr/>
        </p:nvSpPr>
        <p:spPr>
          <a:xfrm>
            <a:off x="1812846" y="7549991"/>
            <a:ext cx="11004590" cy="2037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Ambos sistemas funcionan en perfecta armonía, creando un ciclo continuo que mantiene cada célula del cuerpo viva y funcionando.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0"/>
            <a:ext cx="5760720" cy="8229600"/>
          </a:xfrm>
          <a:prstGeom prst="rect">
            <a:avLst/>
          </a:prstGeom>
          <a:solidFill>
            <a:srgbClr val="D9ED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9265" y="959048"/>
            <a:ext cx="4207669" cy="63115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1295876"/>
            <a:ext cx="68014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¿Qué Pasa Cuando Fallan?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93790" y="2344817"/>
            <a:ext cx="30480" cy="3052524"/>
          </a:xfrm>
          <a:prstGeom prst="roundRect">
            <a:avLst>
              <a:gd name="adj" fmla="val 312558"/>
            </a:avLst>
          </a:prstGeom>
          <a:solidFill>
            <a:srgbClr val="BFD3D8"/>
          </a:solidFill>
          <a:ln/>
        </p:spPr>
      </p:sp>
      <p:sp>
        <p:nvSpPr>
          <p:cNvPr id="6" name="Shape 3"/>
          <p:cNvSpPr/>
          <p:nvPr/>
        </p:nvSpPr>
        <p:spPr>
          <a:xfrm>
            <a:off x="824270" y="2344817"/>
            <a:ext cx="7556421" cy="1299448"/>
          </a:xfrm>
          <a:prstGeom prst="rect">
            <a:avLst/>
          </a:prstGeom>
          <a:solidFill>
            <a:srgbClr val="D9EDF2"/>
          </a:solidFill>
          <a:ln w="7620">
            <a:solidFill>
              <a:srgbClr val="C3643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51084" y="25792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Problemas Cardíacos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51084" y="3069669"/>
            <a:ext cx="709517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Infartos, insuficiencia cardíaca, arritmias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24270" y="4097893"/>
            <a:ext cx="7556421" cy="1299448"/>
          </a:xfrm>
          <a:prstGeom prst="rect">
            <a:avLst/>
          </a:prstGeom>
          <a:solidFill>
            <a:srgbClr val="D9EDF2"/>
          </a:solidFill>
          <a:ln w="7620">
            <a:solidFill>
              <a:srgbClr val="64B8C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51084" y="4332327"/>
            <a:ext cx="34509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Enfermedades Pulmonares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51084" y="4822746"/>
            <a:ext cx="709517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Enfisema, bronquitis, asma, neumonía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652492"/>
            <a:ext cx="7556421" cy="1281232"/>
          </a:xfrm>
          <a:prstGeom prst="roundRect">
            <a:avLst>
              <a:gd name="adj" fmla="val 7436"/>
            </a:avLst>
          </a:prstGeom>
          <a:solidFill>
            <a:srgbClr val="FCF2B5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04" y="5981343"/>
            <a:ext cx="283488" cy="22681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530906" y="5935980"/>
            <a:ext cx="659249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Enfermedades cardíacas y pulmonares son las principales causas de muerte a nivel mundial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2026-04-19T19:23:05Z</dcterms:created>
  <dcterms:modified xsi:type="dcterms:W3CDTF">2026-04-19T19:23:05Z</dcterms:modified>
</cp:coreProperties>
</file>