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Roboto Slab"/>
      <p:regular r:id="rId17"/>
    </p:embeddedFont>
    <p:embeddedFont>
      <p:font typeface="Roboto Slab"/>
      <p:regular r:id="rId18"/>
    </p:embeddedFont>
    <p:embeddedFont>
      <p:font typeface="Roboto"/>
      <p:regular r:id="rId19"/>
    </p:embeddedFont>
    <p:embeddedFont>
      <p:font typeface="Roboto"/>
      <p:regular r:id="rId20"/>
    </p:embeddedFont>
    <p:embeddedFont>
      <p:font typeface="Roboto"/>
      <p:regular r:id="rId21"/>
    </p:embeddedFont>
    <p:embeddedFont>
      <p:font typeface="Roboto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png"/><Relationship Id="rId10" Type="http://schemas.openxmlformats.org/officeDocument/2006/relationships/image" Target="../media/image-10-10.svg"/><Relationship Id="rId11" Type="http://schemas.openxmlformats.org/officeDocument/2006/relationships/slideLayout" Target="../slideLayouts/slideLayout11.xml"/><Relationship Id="rId1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image" Target="../media/image-2-10.png"/><Relationship Id="rId11" Type="http://schemas.openxmlformats.org/officeDocument/2006/relationships/image" Target="../media/image-2-11.png"/><Relationship Id="rId12" Type="http://schemas.openxmlformats.org/officeDocument/2006/relationships/image" Target="../media/image-2-12.png"/><Relationship Id="rId13" Type="http://schemas.openxmlformats.org/officeDocument/2006/relationships/image" Target="../media/image-2-13.png"/><Relationship Id="rId14" Type="http://schemas.openxmlformats.org/officeDocument/2006/relationships/slideLayout" Target="../slideLayouts/slideLayout3.xml"/><Relationship Id="rId1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315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Viaje de la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31005"/>
            <a:ext cx="663178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Mitosis, Meiosis y Fertilización</a:t>
            </a:r>
            <a:endParaRPr lang="en-US" sz="3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4466" y="687586"/>
            <a:ext cx="5129213" cy="641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Milagro de la Vida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6204466" y="1402913"/>
            <a:ext cx="4103370" cy="512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00"/>
              </a:lnSpc>
              <a:buNone/>
            </a:pPr>
            <a:r>
              <a:rPr lang="en-US" sz="32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 la Célula al Ser</a:t>
            </a:r>
            <a:endParaRPr lang="en-US" sz="3200" dirty="0"/>
          </a:p>
        </p:txBody>
      </p:sp>
      <p:sp>
        <p:nvSpPr>
          <p:cNvPr id="5" name="Shape 2"/>
          <p:cNvSpPr/>
          <p:nvPr/>
        </p:nvSpPr>
        <p:spPr>
          <a:xfrm>
            <a:off x="6204466" y="2194084"/>
            <a:ext cx="3761184" cy="2268141"/>
          </a:xfrm>
          <a:prstGeom prst="roundRect">
            <a:avLst>
              <a:gd name="adj" fmla="val 1357"/>
            </a:avLst>
          </a:prstGeom>
          <a:solidFill>
            <a:srgbClr val="E9ECF2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11" y="2399228"/>
            <a:ext cx="615434" cy="615434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78798" y="2568416"/>
            <a:ext cx="276939" cy="27693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09611" y="320016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Continuidad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6409611" y="3632002"/>
            <a:ext cx="3350895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Procesos interconectados que perpetúan la vida</a:t>
            </a:r>
            <a:endParaRPr lang="en-US" sz="1600" dirty="0"/>
          </a:p>
        </p:txBody>
      </p:sp>
      <p:sp>
        <p:nvSpPr>
          <p:cNvPr id="10" name="Shape 5"/>
          <p:cNvSpPr/>
          <p:nvPr/>
        </p:nvSpPr>
        <p:spPr>
          <a:xfrm>
            <a:off x="10151150" y="2194084"/>
            <a:ext cx="3761184" cy="2268141"/>
          </a:xfrm>
          <a:prstGeom prst="roundRect">
            <a:avLst>
              <a:gd name="adj" fmla="val 1357"/>
            </a:avLst>
          </a:prstGeom>
          <a:solidFill>
            <a:srgbClr val="E9ECF2"/>
          </a:solidFill>
          <a:ln/>
        </p:spPr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6294" y="2399228"/>
            <a:ext cx="615434" cy="615434"/>
          </a:xfrm>
          <a:prstGeom prst="rect">
            <a:avLst/>
          </a:prstGeom>
        </p:spPr>
      </p:pic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5482" y="2568416"/>
            <a:ext cx="276939" cy="276939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356294" y="320016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Diversidad</a:t>
            </a:r>
            <a:endParaRPr lang="en-US" sz="2000" dirty="0"/>
          </a:p>
        </p:txBody>
      </p:sp>
      <p:sp>
        <p:nvSpPr>
          <p:cNvPr id="14" name="Text 7"/>
          <p:cNvSpPr/>
          <p:nvPr/>
        </p:nvSpPr>
        <p:spPr>
          <a:xfrm>
            <a:off x="10356294" y="3632002"/>
            <a:ext cx="3350895" cy="6250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Única variabilidad genética en cada organismo</a:t>
            </a:r>
            <a:endParaRPr lang="en-US" sz="1600" dirty="0"/>
          </a:p>
        </p:txBody>
      </p:sp>
      <p:sp>
        <p:nvSpPr>
          <p:cNvPr id="15" name="Shape 8"/>
          <p:cNvSpPr/>
          <p:nvPr/>
        </p:nvSpPr>
        <p:spPr>
          <a:xfrm>
            <a:off x="6204466" y="4647724"/>
            <a:ext cx="7707868" cy="1955602"/>
          </a:xfrm>
          <a:prstGeom prst="roundRect">
            <a:avLst>
              <a:gd name="adj" fmla="val 1574"/>
            </a:avLst>
          </a:prstGeom>
          <a:solidFill>
            <a:srgbClr val="E9ECF2"/>
          </a:solidFill>
          <a:ln/>
        </p:spPr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9611" y="4852868"/>
            <a:ext cx="615434" cy="615434"/>
          </a:xfrm>
          <a:prstGeom prst="rect">
            <a:avLst/>
          </a:prstGeom>
        </p:spPr>
      </p:pic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78798" y="5022056"/>
            <a:ext cx="276939" cy="276939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6409611" y="5653802"/>
            <a:ext cx="256460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Ciclo</a:t>
            </a:r>
            <a:endParaRPr lang="en-US" sz="2000" dirty="0"/>
          </a:p>
        </p:txBody>
      </p:sp>
      <p:sp>
        <p:nvSpPr>
          <p:cNvPr id="19" name="Text 10"/>
          <p:cNvSpPr/>
          <p:nvPr/>
        </p:nvSpPr>
        <p:spPr>
          <a:xfrm>
            <a:off x="6409611" y="6085642"/>
            <a:ext cx="7297579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Mitosis, meiosis y fertilización trabajan juntos</a:t>
            </a:r>
            <a:endParaRPr lang="en-US" sz="1600" dirty="0"/>
          </a:p>
        </p:txBody>
      </p:sp>
      <p:sp>
        <p:nvSpPr>
          <p:cNvPr id="20" name="Text 11"/>
          <p:cNvSpPr/>
          <p:nvPr/>
        </p:nvSpPr>
        <p:spPr>
          <a:xfrm>
            <a:off x="6512123" y="7020758"/>
            <a:ext cx="7400211" cy="31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uno de nosotros es el resultado de esta increíble danza celular</a:t>
            </a:r>
            <a:endParaRPr lang="en-US" sz="1600" dirty="0"/>
          </a:p>
        </p:txBody>
      </p:sp>
      <p:sp>
        <p:nvSpPr>
          <p:cNvPr id="21" name="Shape 12"/>
          <p:cNvSpPr/>
          <p:nvPr/>
        </p:nvSpPr>
        <p:spPr>
          <a:xfrm>
            <a:off x="6204466" y="6812042"/>
            <a:ext cx="22860" cy="729972"/>
          </a:xfrm>
          <a:prstGeom prst="rect">
            <a:avLst/>
          </a:prstGeom>
          <a:solidFill>
            <a:srgbClr val="3257B8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8424" y="813911"/>
            <a:ext cx="5203269" cy="650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00"/>
              </a:lnSpc>
              <a:buNone/>
            </a:pPr>
            <a:r>
              <a:rPr lang="en-US" sz="40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Capítulo 1: La Mitosis</a:t>
            </a:r>
            <a:endParaRPr lang="en-US" sz="4050" dirty="0"/>
          </a:p>
        </p:txBody>
      </p:sp>
      <p:sp>
        <p:nvSpPr>
          <p:cNvPr id="3" name="Text 1"/>
          <p:cNvSpPr/>
          <p:nvPr/>
        </p:nvSpPr>
        <p:spPr>
          <a:xfrm>
            <a:off x="728424" y="1540550"/>
            <a:ext cx="4678799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Creando Copias Exactas</a:t>
            </a:r>
            <a:endParaRPr lang="en-US" sz="3250" dirty="0"/>
          </a:p>
        </p:txBody>
      </p:sp>
      <p:sp>
        <p:nvSpPr>
          <p:cNvPr id="4" name="Shape 2"/>
          <p:cNvSpPr/>
          <p:nvPr/>
        </p:nvSpPr>
        <p:spPr>
          <a:xfrm>
            <a:off x="728424" y="2347317"/>
            <a:ext cx="4263866" cy="1990487"/>
          </a:xfrm>
          <a:prstGeom prst="roundRect">
            <a:avLst>
              <a:gd name="adj" fmla="val 1568"/>
            </a:avLst>
          </a:prstGeom>
          <a:solidFill>
            <a:srgbClr val="E9ECF2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546" y="2555438"/>
            <a:ext cx="624364" cy="624364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234" y="2768679"/>
            <a:ext cx="280868" cy="2808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36546" y="3370778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Clonación Celular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936546" y="3810476"/>
            <a:ext cx="3847624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Dos células hijas idénticas a la madre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5183267" y="2347317"/>
            <a:ext cx="4263866" cy="1990487"/>
          </a:xfrm>
          <a:prstGeom prst="roundRect">
            <a:avLst>
              <a:gd name="adj" fmla="val 1568"/>
            </a:avLst>
          </a:prstGeom>
          <a:solidFill>
            <a:srgbClr val="E9ECF2"/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388" y="2555438"/>
            <a:ext cx="624364" cy="624364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76" y="2768679"/>
            <a:ext cx="280868" cy="2808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391388" y="3370778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Crecimiento</a:t>
            </a:r>
            <a:endParaRPr lang="en-US" sz="2000" dirty="0"/>
          </a:p>
        </p:txBody>
      </p:sp>
      <p:sp>
        <p:nvSpPr>
          <p:cNvPr id="13" name="Text 7"/>
          <p:cNvSpPr/>
          <p:nvPr/>
        </p:nvSpPr>
        <p:spPr>
          <a:xfrm>
            <a:off x="5391388" y="3810476"/>
            <a:ext cx="3847624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Desarrollo y expansión del organismo</a:t>
            </a:r>
            <a:endParaRPr lang="en-US" sz="1600" dirty="0"/>
          </a:p>
        </p:txBody>
      </p:sp>
      <p:sp>
        <p:nvSpPr>
          <p:cNvPr id="14" name="Shape 8"/>
          <p:cNvSpPr/>
          <p:nvPr/>
        </p:nvSpPr>
        <p:spPr>
          <a:xfrm>
            <a:off x="9638109" y="2347317"/>
            <a:ext cx="4263866" cy="1990487"/>
          </a:xfrm>
          <a:prstGeom prst="roundRect">
            <a:avLst>
              <a:gd name="adj" fmla="val 1568"/>
            </a:avLst>
          </a:prstGeom>
          <a:solidFill>
            <a:srgbClr val="E9ECF2"/>
          </a:solidFill>
          <a:ln/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6231" y="2555438"/>
            <a:ext cx="624364" cy="624364"/>
          </a:xfrm>
          <a:prstGeom prst="rect">
            <a:avLst/>
          </a:prstGeom>
        </p:spPr>
      </p:pic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7919" y="2768679"/>
            <a:ext cx="280868" cy="280868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46231" y="3370778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Reparación</a:t>
            </a:r>
            <a:endParaRPr lang="en-US" sz="2000" dirty="0"/>
          </a:p>
        </p:txBody>
      </p:sp>
      <p:sp>
        <p:nvSpPr>
          <p:cNvPr id="18" name="Text 10"/>
          <p:cNvSpPr/>
          <p:nvPr/>
        </p:nvSpPr>
        <p:spPr>
          <a:xfrm>
            <a:off x="9846231" y="3810476"/>
            <a:ext cx="3847624" cy="319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Curación de tejidos dañados</a:t>
            </a:r>
            <a:endParaRPr lang="en-US" sz="1600" dirty="0"/>
          </a:p>
        </p:txBody>
      </p:sp>
      <p:sp>
        <p:nvSpPr>
          <p:cNvPr id="19" name="Text 11"/>
          <p:cNvSpPr/>
          <p:nvPr/>
        </p:nvSpPr>
        <p:spPr>
          <a:xfrm>
            <a:off x="728424" y="4624268"/>
            <a:ext cx="3121938" cy="390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50"/>
              </a:lnSpc>
              <a:buNone/>
            </a:pPr>
            <a:r>
              <a:rPr lang="en-US" sz="2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Fases del Proceso</a:t>
            </a:r>
            <a:endParaRPr lang="en-US" sz="2450" dirty="0"/>
          </a:p>
        </p:txBody>
      </p:sp>
      <p:sp>
        <p:nvSpPr>
          <p:cNvPr id="20" name="Text 12"/>
          <p:cNvSpPr/>
          <p:nvPr/>
        </p:nvSpPr>
        <p:spPr>
          <a:xfrm>
            <a:off x="728424" y="5300901"/>
            <a:ext cx="208121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01</a:t>
            </a:r>
            <a:endParaRPr lang="en-US" sz="1600" dirty="0"/>
          </a:p>
        </p:txBody>
      </p:sp>
      <p:pic>
        <p:nvPicPr>
          <p:cNvPr id="21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424" y="5631775"/>
            <a:ext cx="6491288" cy="2286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728424" y="5781556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Profase</a:t>
            </a:r>
            <a:endParaRPr lang="en-US" sz="2000" dirty="0"/>
          </a:p>
        </p:txBody>
      </p:sp>
      <p:sp>
        <p:nvSpPr>
          <p:cNvPr id="23" name="Text 14"/>
          <p:cNvSpPr/>
          <p:nvPr/>
        </p:nvSpPr>
        <p:spPr>
          <a:xfrm>
            <a:off x="7410688" y="5300901"/>
            <a:ext cx="208121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02</a:t>
            </a:r>
            <a:endParaRPr lang="en-US" sz="1600" dirty="0"/>
          </a:p>
        </p:txBody>
      </p:sp>
      <p:pic>
        <p:nvPicPr>
          <p:cNvPr id="24" name="Image 7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0688" y="5631775"/>
            <a:ext cx="6491288" cy="2286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7410688" y="5781556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Metafase</a:t>
            </a:r>
            <a:endParaRPr lang="en-US" sz="2000" dirty="0"/>
          </a:p>
        </p:txBody>
      </p:sp>
      <p:sp>
        <p:nvSpPr>
          <p:cNvPr id="26" name="Text 16"/>
          <p:cNvSpPr/>
          <p:nvPr/>
        </p:nvSpPr>
        <p:spPr>
          <a:xfrm>
            <a:off x="728424" y="6453783"/>
            <a:ext cx="208121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03</a:t>
            </a:r>
            <a:endParaRPr lang="en-US" sz="1600" dirty="0"/>
          </a:p>
        </p:txBody>
      </p:sp>
      <p:pic>
        <p:nvPicPr>
          <p:cNvPr id="27" name="Image 8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424" y="6763822"/>
            <a:ext cx="6491288" cy="2286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728424" y="6934438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Anafase</a:t>
            </a:r>
            <a:endParaRPr lang="en-US" sz="2000" dirty="0"/>
          </a:p>
        </p:txBody>
      </p:sp>
      <p:sp>
        <p:nvSpPr>
          <p:cNvPr id="29" name="Text 18"/>
          <p:cNvSpPr/>
          <p:nvPr/>
        </p:nvSpPr>
        <p:spPr>
          <a:xfrm>
            <a:off x="7410688" y="6453783"/>
            <a:ext cx="208121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0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04</a:t>
            </a:r>
            <a:endParaRPr lang="en-US" sz="1600" dirty="0"/>
          </a:p>
        </p:txBody>
      </p:sp>
      <p:pic>
        <p:nvPicPr>
          <p:cNvPr id="30" name="Image 9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0688" y="6763822"/>
            <a:ext cx="6491288" cy="22860"/>
          </a:xfrm>
          <a:prstGeom prst="rect">
            <a:avLst/>
          </a:prstGeom>
        </p:spPr>
      </p:pic>
      <p:sp>
        <p:nvSpPr>
          <p:cNvPr id="31" name="Text 19"/>
          <p:cNvSpPr/>
          <p:nvPr/>
        </p:nvSpPr>
        <p:spPr>
          <a:xfrm>
            <a:off x="7410688" y="6934438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Telofase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Las Cuatro Fases de la Mitosis</a:t>
            </a:r>
            <a:endParaRPr lang="en-US" sz="4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82742"/>
            <a:ext cx="58013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Capítulo 2: La Meiosis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782247"/>
            <a:ext cx="7469505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La Danza de la Diversidad Genética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6280190" y="2689384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710" y="2689384"/>
            <a:ext cx="121920" cy="136790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628924" y="2946678"/>
            <a:ext cx="30381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División en Dos Etapas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628924" y="3437096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Reduce los cromosomas a la mitad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6280190" y="4284107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10" y="4284107"/>
            <a:ext cx="121920" cy="136790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628924" y="45414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Creación de Gametos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6628924" y="5031819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Óvulos y espermatozoides únicos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6280190" y="5878830"/>
            <a:ext cx="7556421" cy="1367909"/>
          </a:xfrm>
          <a:prstGeom prst="roundRect">
            <a:avLst>
              <a:gd name="adj" fmla="val 10695"/>
            </a:avLst>
          </a:prstGeom>
          <a:solidFill>
            <a:srgbClr val="FBFCFE"/>
          </a:solidFill>
          <a:ln w="30480">
            <a:solidFill>
              <a:srgbClr val="CFD2D8"/>
            </a:solidFill>
            <a:prstDash val="solid"/>
          </a:ln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710" y="5878830"/>
            <a:ext cx="121920" cy="136790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6628924" y="61361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Diversidad Genética</a:t>
            </a:r>
            <a:endParaRPr lang="en-US" sz="2200" dirty="0"/>
          </a:p>
        </p:txBody>
      </p:sp>
      <p:sp>
        <p:nvSpPr>
          <p:cNvPr id="16" name="Text 10"/>
          <p:cNvSpPr/>
          <p:nvPr/>
        </p:nvSpPr>
        <p:spPr>
          <a:xfrm>
            <a:off x="6628924" y="6626543"/>
            <a:ext cx="69503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gameto es diferente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855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Mitosis vs Meiosis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334458"/>
            <a:ext cx="7556421" cy="2191345"/>
          </a:xfrm>
          <a:prstGeom prst="roundRect">
            <a:avLst>
              <a:gd name="adj" fmla="val 1553"/>
            </a:avLst>
          </a:prstGeom>
          <a:solidFill>
            <a:srgbClr val="E9ECF2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25612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Mitosis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051691"/>
            <a:ext cx="7102793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Una división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 células idénticas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Cromosomas diploides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752618"/>
            <a:ext cx="7556421" cy="2191345"/>
          </a:xfrm>
          <a:prstGeom prst="roundRect">
            <a:avLst>
              <a:gd name="adj" fmla="val 1553"/>
            </a:avLst>
          </a:prstGeom>
          <a:solidFill>
            <a:srgbClr val="E9ECF2"/>
          </a:solidFill>
          <a:ln/>
        </p:spPr>
      </p:sp>
      <p:sp>
        <p:nvSpPr>
          <p:cNvPr id="8" name="Text 5"/>
          <p:cNvSpPr/>
          <p:nvPr/>
        </p:nvSpPr>
        <p:spPr>
          <a:xfrm>
            <a:off x="10206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Meiosis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5469850"/>
            <a:ext cx="7102793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Dos divisiones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4 células únicas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Cromosomas haploides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615196"/>
            <a:ext cx="5557480" cy="694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Capítulo 3: Meiosis I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7954" y="1396960"/>
            <a:ext cx="6462713" cy="555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Cruce de Caminos Genéticos</a:t>
            </a:r>
            <a:endParaRPr lang="en-US" sz="35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954" y="2279333"/>
            <a:ext cx="1111448" cy="133373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107168" y="2501622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Profase I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2107168" y="2979539"/>
            <a:ext cx="11745278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Entrecruzamiento: intercambio de material genético entre cromosomas homólogos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54" y="3613071"/>
            <a:ext cx="1111448" cy="133373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07168" y="3835360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Metafase I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2107168" y="4313277"/>
            <a:ext cx="11745278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Alineación de pares de cromosomas en el centro de la célula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54" y="4946809"/>
            <a:ext cx="1111448" cy="133373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2107168" y="5169098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Anafase I</a:t>
            </a:r>
            <a:endParaRPr lang="en-US" sz="2150" dirty="0"/>
          </a:p>
        </p:txBody>
      </p:sp>
      <p:sp>
        <p:nvSpPr>
          <p:cNvPr id="12" name="Text 7"/>
          <p:cNvSpPr/>
          <p:nvPr/>
        </p:nvSpPr>
        <p:spPr>
          <a:xfrm>
            <a:off x="2107168" y="5647015"/>
            <a:ext cx="11745278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Separación de cromosomas homólogos hacia polos opuestos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54" y="6280547"/>
            <a:ext cx="1111448" cy="1333738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2107168" y="6502837"/>
            <a:ext cx="2778681" cy="347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Telofase I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2107168" y="6980753"/>
            <a:ext cx="11745278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Formación de dos células hijas haploides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148013"/>
            <a:ext cx="729793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Entrecruzamiento Genético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947517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Momento Mágico de la Diversidad</a:t>
            </a:r>
            <a:endParaRPr lang="en-US" sz="3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4135"/>
            <a:ext cx="95171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Capítulo 4: Meiosis II y Fertilización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53640"/>
            <a:ext cx="6817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Comienzo de una Nueva Vida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58759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Meiosis II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793790" y="423969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Separación de cromátidas hermanas en cada célula haploide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806672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Profase II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Metafase II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Anafase II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Telofase II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358759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Fertilización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7599521" y="423969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Unión de gametos para formar cigoto diploide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4806672"/>
            <a:ext cx="6244709" cy="1689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Óvulo (n)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Espermatozoide (n)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Cigoto (2n)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Nuevo organismo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3150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La Fertilización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31005"/>
            <a:ext cx="581929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Encuentro que Crea Vida</a:t>
            </a:r>
            <a:endParaRPr lang="en-US" sz="3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2026-04-03T21:20:09Z</dcterms:created>
  <dcterms:modified xsi:type="dcterms:W3CDTF">2026-04-03T21:20:09Z</dcterms:modified>
</cp:coreProperties>
</file>