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Roboto Slab"/>
      <p:regular r:id="rId15"/>
    </p:embeddedFont>
    <p:embeddedFont>
      <p:font typeface="Roboto Slab"/>
      <p:regular r:id="rId16"/>
    </p:embeddedFont>
    <p:embeddedFont>
      <p:font typeface="Roboto"/>
      <p:regular r:id="rId17"/>
    </p:embeddedFont>
    <p:embeddedFont>
      <p:font typeface="Roboto"/>
      <p:regular r:id="rId18"/>
    </p:embeddedFont>
    <p:embeddedFont>
      <p:font typeface="Roboto"/>
      <p:regular r:id="rId19"/>
    </p:embeddedFont>
    <p:embeddedFont>
      <p:font typeface="Roboto"/>
      <p:regular r:id="rId2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DF1F8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BFCFE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slideLayout" Target="../slideLayouts/slideLayout3.xml"/><Relationship Id="rId6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image" Target="../media/image-6-8.png"/><Relationship Id="rId9" Type="http://schemas.openxmlformats.org/officeDocument/2006/relationships/image" Target="../media/image-6-9.svg"/><Relationship Id="rId10" Type="http://schemas.openxmlformats.org/officeDocument/2006/relationships/slideLayout" Target="../slideLayouts/slideLayout7.xml"/><Relationship Id="rId11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sv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image" Target="../media/image-8-6.svg"/><Relationship Id="rId7" Type="http://schemas.openxmlformats.org/officeDocument/2006/relationships/image" Target="../media/image-8-7.png"/><Relationship Id="rId8" Type="http://schemas.openxmlformats.org/officeDocument/2006/relationships/image" Target="../media/image-8-8.png"/><Relationship Id="rId9" Type="http://schemas.openxmlformats.org/officeDocument/2006/relationships/image" Target="../media/image-8-9.svg"/><Relationship Id="rId10" Type="http://schemas.openxmlformats.org/officeDocument/2006/relationships/image" Target="../media/image-8-10.png"/><Relationship Id="rId11" Type="http://schemas.openxmlformats.org/officeDocument/2006/relationships/image" Target="../media/image-8-11.png"/><Relationship Id="rId12" Type="http://schemas.openxmlformats.org/officeDocument/2006/relationships/image" Target="../media/image-8-12.svg"/><Relationship Id="rId13" Type="http://schemas.openxmlformats.org/officeDocument/2006/relationships/image" Target="../media/image-8-13.png"/><Relationship Id="rId14" Type="http://schemas.openxmlformats.org/officeDocument/2006/relationships/image" Target="../media/image-8-14.png"/><Relationship Id="rId15" Type="http://schemas.openxmlformats.org/officeDocument/2006/relationships/image" Target="../media/image-8-15.svg"/><Relationship Id="rId16" Type="http://schemas.openxmlformats.org/officeDocument/2006/relationships/image" Target="../media/image-8-16.png"/><Relationship Id="rId17" Type="http://schemas.openxmlformats.org/officeDocument/2006/relationships/image" Target="../media/image-8-17.png"/><Relationship Id="rId18" Type="http://schemas.openxmlformats.org/officeDocument/2006/relationships/image" Target="../media/image-8-18.svg"/><Relationship Id="rId19" Type="http://schemas.openxmlformats.org/officeDocument/2006/relationships/slideLayout" Target="../slideLayouts/slideLayout9.xml"/><Relationship Id="rId20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7488" y="425172"/>
            <a:ext cx="4919424" cy="73791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5442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Embriogénesis Vegetal: El Milagro de una Nueva Vida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481214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fascinante viaje desde una célula única hasta una planta completa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7488" y="425172"/>
            <a:ext cx="4919424" cy="73791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56983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Comienzo: Del Cigoto al Embrión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332755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01</a:t>
            </a:r>
            <a:endParaRPr lang="en-US" sz="17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90" y="3682603"/>
            <a:ext cx="3664744" cy="3048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93790" y="38569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Fecundación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93790" y="4347329"/>
            <a:ext cx="366474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Formación del cigoto unicelular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4685348" y="3327559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02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348" y="3682603"/>
            <a:ext cx="3664863" cy="3048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4685348" y="385691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División Asimétrica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4685348" y="4347329"/>
            <a:ext cx="366486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Establece polaridad desde el inicio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93790" y="5107067"/>
            <a:ext cx="226814" cy="28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 Slab Light" pitchFamily="34" charset="0"/>
                <a:ea typeface="Roboto Slab Light" pitchFamily="34" charset="-122"/>
                <a:cs typeface="Roboto Slab Light" pitchFamily="34" charset="-120"/>
              </a:rPr>
              <a:t>03</a:t>
            </a:r>
            <a:endParaRPr lang="en-US" sz="1750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5439370"/>
            <a:ext cx="7556421" cy="30480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793790" y="56364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Dos Destinos</a:t>
            </a:r>
            <a:endParaRPr lang="en-US" sz="2200" dirty="0"/>
          </a:p>
        </p:txBody>
      </p:sp>
      <p:sp>
        <p:nvSpPr>
          <p:cNvPr id="15" name="Text 9"/>
          <p:cNvSpPr/>
          <p:nvPr/>
        </p:nvSpPr>
        <p:spPr>
          <a:xfrm>
            <a:off x="793790" y="6126837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Célula superior: planta / inferior: suspensorio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488" y="425172"/>
            <a:ext cx="4919424" cy="73791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487573"/>
            <a:ext cx="70520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Etapas Morfológicas Clave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376332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Globular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280190" y="4415433"/>
            <a:ext cx="3501509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64 células formadas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 esférica inicial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Primeras divisiones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10342721" y="3763328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Corazón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0342721" y="4415433"/>
            <a:ext cx="3501509" cy="12472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Esbozos de cotiledones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Raíz embrionaria</a:t>
            </a:r>
            <a:endParaRPr lang="en-US" sz="1750" dirty="0"/>
          </a:p>
          <a:p>
            <a:pPr algn="l" marL="342900" indent="-342900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Forma característica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488" y="425172"/>
            <a:ext cx="4919424" cy="73791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285399"/>
            <a:ext cx="743331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Fase Torpedo y Maduración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334339"/>
            <a:ext cx="1134070" cy="230493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41074" y="256115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Torpedo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41074" y="3051572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Cotiledones alargan</a:t>
            </a:r>
            <a:endParaRPr lang="en-US" sz="1750" dirty="0"/>
          </a:p>
        </p:txBody>
      </p:sp>
      <p:sp>
        <p:nvSpPr>
          <p:cNvPr id="7" name="Text 3"/>
          <p:cNvSpPr/>
          <p:nvPr/>
        </p:nvSpPr>
        <p:spPr>
          <a:xfrm>
            <a:off x="7641074" y="355056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Meristemo apical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7641074" y="4049554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Raíz se define</a:t>
            </a:r>
            <a:endParaRPr lang="en-US" sz="17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639270"/>
            <a:ext cx="1134070" cy="230493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7641074" y="486608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Maduro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7641074" y="5356503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Embrión alargado</a:t>
            </a:r>
            <a:endParaRPr lang="en-US" sz="1750" dirty="0"/>
          </a:p>
        </p:txBody>
      </p:sp>
      <p:sp>
        <p:nvSpPr>
          <p:cNvPr id="12" name="Text 7"/>
          <p:cNvSpPr/>
          <p:nvPr/>
        </p:nvSpPr>
        <p:spPr>
          <a:xfrm>
            <a:off x="7641074" y="5855494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Cotiledones desarrollados</a:t>
            </a:r>
            <a:endParaRPr lang="en-US" sz="1750" dirty="0"/>
          </a:p>
        </p:txBody>
      </p:sp>
      <p:sp>
        <p:nvSpPr>
          <p:cNvPr id="13" name="Text 8"/>
          <p:cNvSpPr/>
          <p:nvPr/>
        </p:nvSpPr>
        <p:spPr>
          <a:xfrm>
            <a:off x="7641074" y="6354485"/>
            <a:ext cx="6195536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Lista para latencia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7488" y="425172"/>
            <a:ext cx="4919424" cy="73791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45268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Papel del Suspensorio y Endospermo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3210401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5" name="Text 2"/>
          <p:cNvSpPr/>
          <p:nvPr/>
        </p:nvSpPr>
        <p:spPr>
          <a:xfrm>
            <a:off x="1020604" y="34372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Suspensorio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0604" y="3927634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Tejido transitorio que transporta nutrientes desde el endospermo hacia el embrión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5107067"/>
            <a:ext cx="7556421" cy="1669852"/>
          </a:xfrm>
          <a:prstGeom prst="roundRect">
            <a:avLst>
              <a:gd name="adj" fmla="val 2038"/>
            </a:avLst>
          </a:prstGeom>
          <a:solidFill>
            <a:srgbClr val="E9ECF2"/>
          </a:solidFill>
          <a:ln/>
        </p:spPr>
      </p:sp>
      <p:sp>
        <p:nvSpPr>
          <p:cNvPr id="8" name="Text 5"/>
          <p:cNvSpPr/>
          <p:nvPr/>
        </p:nvSpPr>
        <p:spPr>
          <a:xfrm>
            <a:off x="1020604" y="53338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Endospermo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20604" y="5824299"/>
            <a:ext cx="710279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Sustancias de reserva que proveen alimento para el desarrollo embrionario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488" y="425172"/>
            <a:ext cx="4919424" cy="737913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848797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La Semilla: Refugio de Vida Latente</a:t>
            </a:r>
            <a:endParaRPr lang="en-US" sz="44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2606516"/>
            <a:ext cx="566976" cy="566976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30653" y="260651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Rudimento Seminal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130653" y="3096935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 forma tras la fecundación</a:t>
            </a:r>
            <a:endParaRPr lang="en-US" sz="17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80190" y="3913465"/>
            <a:ext cx="566976" cy="566976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30653" y="391346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Embrión Dormido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130653" y="4403884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Planta en estado latente</a:t>
            </a:r>
            <a:endParaRPr lang="en-US" sz="17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80190" y="5220414"/>
            <a:ext cx="566976" cy="566976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30653" y="522041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Reservas Nutritivas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7130653" y="5710833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Endospermo para germinación</a:t>
            </a:r>
            <a:endParaRPr lang="en-US" sz="1750" dirty="0"/>
          </a:p>
        </p:txBody>
      </p:sp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0190" y="6527363"/>
            <a:ext cx="566976" cy="566976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130653" y="6527363"/>
            <a:ext cx="285630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Cubiertas Protectoras</a:t>
            </a:r>
            <a:endParaRPr lang="en-US" sz="2200" dirty="0"/>
          </a:p>
        </p:txBody>
      </p:sp>
      <p:sp>
        <p:nvSpPr>
          <p:cNvPr id="15" name="Text 8"/>
          <p:cNvSpPr/>
          <p:nvPr/>
        </p:nvSpPr>
        <p:spPr>
          <a:xfrm>
            <a:off x="7130653" y="7017782"/>
            <a:ext cx="6705957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Epispermo defiende el embrión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224" y="406837"/>
            <a:ext cx="4943951" cy="741592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5781" y="621625"/>
            <a:ext cx="7625239" cy="13561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300"/>
              </a:lnSpc>
              <a:buNone/>
            </a:pPr>
            <a:r>
              <a:rPr lang="en-US" sz="42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Germinación: El Despertar del Embrión</a:t>
            </a:r>
            <a:endParaRPr lang="en-US" sz="4250" dirty="0"/>
          </a:p>
        </p:txBody>
      </p:sp>
      <p:sp>
        <p:nvSpPr>
          <p:cNvPr id="4" name="Shape 1"/>
          <p:cNvSpPr/>
          <p:nvPr/>
        </p:nvSpPr>
        <p:spPr>
          <a:xfrm>
            <a:off x="10043160" y="2289096"/>
            <a:ext cx="30480" cy="5318760"/>
          </a:xfrm>
          <a:prstGeom prst="roundRect">
            <a:avLst>
              <a:gd name="adj" fmla="val 106783"/>
            </a:avLst>
          </a:prstGeom>
          <a:solidFill>
            <a:srgbClr val="CFD2D8"/>
          </a:solidFill>
          <a:ln/>
        </p:spPr>
      </p:sp>
      <p:sp>
        <p:nvSpPr>
          <p:cNvPr id="5" name="Shape 2"/>
          <p:cNvSpPr/>
          <p:nvPr/>
        </p:nvSpPr>
        <p:spPr>
          <a:xfrm>
            <a:off x="9193887" y="2517934"/>
            <a:ext cx="650915" cy="30480"/>
          </a:xfrm>
          <a:prstGeom prst="roundRect">
            <a:avLst>
              <a:gd name="adj" fmla="val 106783"/>
            </a:avLst>
          </a:prstGeom>
          <a:solidFill>
            <a:srgbClr val="CFD2D8"/>
          </a:solidFill>
          <a:ln/>
        </p:spPr>
      </p:sp>
      <p:sp>
        <p:nvSpPr>
          <p:cNvPr id="6" name="Shape 3"/>
          <p:cNvSpPr/>
          <p:nvPr/>
        </p:nvSpPr>
        <p:spPr>
          <a:xfrm>
            <a:off x="9814322" y="2289096"/>
            <a:ext cx="488156" cy="488156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7" name="Text 4"/>
          <p:cNvSpPr/>
          <p:nvPr/>
        </p:nvSpPr>
        <p:spPr>
          <a:xfrm>
            <a:off x="9895701" y="2329755"/>
            <a:ext cx="325398" cy="406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1</a:t>
            </a:r>
            <a:endParaRPr lang="en-US" sz="2550" dirty="0"/>
          </a:p>
        </p:txBody>
      </p:sp>
      <p:sp>
        <p:nvSpPr>
          <p:cNvPr id="8" name="Text 5"/>
          <p:cNvSpPr/>
          <p:nvPr/>
        </p:nvSpPr>
        <p:spPr>
          <a:xfrm>
            <a:off x="6245781" y="2363629"/>
            <a:ext cx="2727722" cy="6779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Condiciones Favorables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6245781" y="3166110"/>
            <a:ext cx="2727722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Agua, temperatura, luz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0271998" y="3800832"/>
            <a:ext cx="650915" cy="30480"/>
          </a:xfrm>
          <a:prstGeom prst="roundRect">
            <a:avLst>
              <a:gd name="adj" fmla="val 106783"/>
            </a:avLst>
          </a:prstGeom>
          <a:solidFill>
            <a:srgbClr val="CFD2D8"/>
          </a:solidFill>
          <a:ln/>
        </p:spPr>
      </p:sp>
      <p:sp>
        <p:nvSpPr>
          <p:cNvPr id="11" name="Shape 8"/>
          <p:cNvSpPr/>
          <p:nvPr/>
        </p:nvSpPr>
        <p:spPr>
          <a:xfrm>
            <a:off x="9814322" y="3571994"/>
            <a:ext cx="488156" cy="488156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12" name="Text 9"/>
          <p:cNvSpPr/>
          <p:nvPr/>
        </p:nvSpPr>
        <p:spPr>
          <a:xfrm>
            <a:off x="9895701" y="3612654"/>
            <a:ext cx="325398" cy="406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2</a:t>
            </a:r>
            <a:endParaRPr lang="en-US" sz="2550" dirty="0"/>
          </a:p>
        </p:txBody>
      </p:sp>
      <p:sp>
        <p:nvSpPr>
          <p:cNvPr id="13" name="Text 10"/>
          <p:cNvSpPr/>
          <p:nvPr/>
        </p:nvSpPr>
        <p:spPr>
          <a:xfrm>
            <a:off x="11143298" y="3646527"/>
            <a:ext cx="271224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Activación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11143298" y="4110038"/>
            <a:ext cx="2727722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Embrión inicia desarrollo</a:t>
            </a:r>
            <a:endParaRPr lang="en-US" sz="1700" dirty="0"/>
          </a:p>
        </p:txBody>
      </p:sp>
      <p:sp>
        <p:nvSpPr>
          <p:cNvPr id="15" name="Shape 12"/>
          <p:cNvSpPr/>
          <p:nvPr/>
        </p:nvSpPr>
        <p:spPr>
          <a:xfrm>
            <a:off x="9193887" y="4913471"/>
            <a:ext cx="650915" cy="30480"/>
          </a:xfrm>
          <a:prstGeom prst="roundRect">
            <a:avLst>
              <a:gd name="adj" fmla="val 106783"/>
            </a:avLst>
          </a:prstGeom>
          <a:solidFill>
            <a:srgbClr val="CFD2D8"/>
          </a:solidFill>
          <a:ln/>
        </p:spPr>
      </p:sp>
      <p:sp>
        <p:nvSpPr>
          <p:cNvPr id="16" name="Shape 13"/>
          <p:cNvSpPr/>
          <p:nvPr/>
        </p:nvSpPr>
        <p:spPr>
          <a:xfrm>
            <a:off x="9814322" y="4684633"/>
            <a:ext cx="488156" cy="488156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17" name="Text 14"/>
          <p:cNvSpPr/>
          <p:nvPr/>
        </p:nvSpPr>
        <p:spPr>
          <a:xfrm>
            <a:off x="9895701" y="4725293"/>
            <a:ext cx="325398" cy="406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3</a:t>
            </a:r>
            <a:endParaRPr lang="en-US" sz="2550" dirty="0"/>
          </a:p>
        </p:txBody>
      </p:sp>
      <p:sp>
        <p:nvSpPr>
          <p:cNvPr id="18" name="Text 15"/>
          <p:cNvSpPr/>
          <p:nvPr/>
        </p:nvSpPr>
        <p:spPr>
          <a:xfrm>
            <a:off x="6261259" y="4759166"/>
            <a:ext cx="271224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Radícula Emergente</a:t>
            </a:r>
            <a:endParaRPr lang="en-US" sz="2100" dirty="0"/>
          </a:p>
        </p:txBody>
      </p:sp>
      <p:sp>
        <p:nvSpPr>
          <p:cNvPr id="19" name="Text 16"/>
          <p:cNvSpPr/>
          <p:nvPr/>
        </p:nvSpPr>
        <p:spPr>
          <a:xfrm>
            <a:off x="6245781" y="5222677"/>
            <a:ext cx="2727722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Primera raíz embrionaria</a:t>
            </a:r>
            <a:endParaRPr lang="en-US" sz="1700" dirty="0"/>
          </a:p>
        </p:txBody>
      </p:sp>
      <p:sp>
        <p:nvSpPr>
          <p:cNvPr id="20" name="Shape 17"/>
          <p:cNvSpPr/>
          <p:nvPr/>
        </p:nvSpPr>
        <p:spPr>
          <a:xfrm>
            <a:off x="10271998" y="6026229"/>
            <a:ext cx="650915" cy="30480"/>
          </a:xfrm>
          <a:prstGeom prst="roundRect">
            <a:avLst>
              <a:gd name="adj" fmla="val 106783"/>
            </a:avLst>
          </a:prstGeom>
          <a:solidFill>
            <a:srgbClr val="CFD2D8"/>
          </a:solidFill>
          <a:ln/>
        </p:spPr>
      </p:sp>
      <p:sp>
        <p:nvSpPr>
          <p:cNvPr id="21" name="Shape 18"/>
          <p:cNvSpPr/>
          <p:nvPr/>
        </p:nvSpPr>
        <p:spPr>
          <a:xfrm>
            <a:off x="9814322" y="5797391"/>
            <a:ext cx="488156" cy="488156"/>
          </a:xfrm>
          <a:prstGeom prst="roundRect">
            <a:avLst>
              <a:gd name="adj" fmla="val 6667"/>
            </a:avLst>
          </a:prstGeom>
          <a:solidFill>
            <a:srgbClr val="E9ECF2"/>
          </a:solidFill>
          <a:ln/>
        </p:spPr>
      </p:sp>
      <p:sp>
        <p:nvSpPr>
          <p:cNvPr id="22" name="Text 19"/>
          <p:cNvSpPr/>
          <p:nvPr/>
        </p:nvSpPr>
        <p:spPr>
          <a:xfrm>
            <a:off x="9895701" y="5838051"/>
            <a:ext cx="325398" cy="406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50"/>
              </a:lnSpc>
              <a:buNone/>
            </a:pPr>
            <a:r>
              <a:rPr lang="en-US" sz="255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4</a:t>
            </a:r>
            <a:endParaRPr lang="en-US" sz="2550" dirty="0"/>
          </a:p>
        </p:txBody>
      </p:sp>
      <p:sp>
        <p:nvSpPr>
          <p:cNvPr id="23" name="Text 20"/>
          <p:cNvSpPr/>
          <p:nvPr/>
        </p:nvSpPr>
        <p:spPr>
          <a:xfrm>
            <a:off x="11143298" y="5871924"/>
            <a:ext cx="271224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21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Anclaje</a:t>
            </a:r>
            <a:endParaRPr lang="en-US" sz="2100" dirty="0"/>
          </a:p>
        </p:txBody>
      </p:sp>
      <p:sp>
        <p:nvSpPr>
          <p:cNvPr id="24" name="Text 21"/>
          <p:cNvSpPr/>
          <p:nvPr/>
        </p:nvSpPr>
        <p:spPr>
          <a:xfrm>
            <a:off x="11143298" y="6335435"/>
            <a:ext cx="2727722" cy="3394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0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Absorbe agua y minerales</a:t>
            </a:r>
            <a:endParaRPr lang="en-US" sz="17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686872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3257B8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El Ciclo Continúa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1970603" y="23194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Semilla</a:t>
            </a:r>
            <a:endParaRPr lang="en-US" sz="2200" dirty="0"/>
          </a:p>
        </p:txBody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32653" y="1849279"/>
            <a:ext cx="4564975" cy="4564975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6301" y="2461498"/>
            <a:ext cx="339328" cy="339328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24442" y="23194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Germinación</a:t>
            </a:r>
            <a:endParaRPr lang="en-US" sz="220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653" y="1849279"/>
            <a:ext cx="4564975" cy="4564975"/>
          </a:xfrm>
          <a:prstGeom prst="rect">
            <a:avLst/>
          </a:prstGeom>
        </p:spPr>
      </p:pic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70307" y="2736175"/>
            <a:ext cx="339328" cy="339328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10051256" y="39545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Plántula</a:t>
            </a:r>
            <a:endParaRPr lang="en-US" sz="2200" dirty="0"/>
          </a:p>
        </p:txBody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2653" y="1849279"/>
            <a:ext cx="4564975" cy="4564975"/>
          </a:xfrm>
          <a:prstGeom prst="rect">
            <a:avLst/>
          </a:prstGeom>
        </p:spPr>
      </p:pic>
      <p:pic>
        <p:nvPicPr>
          <p:cNvPr id="11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19423" y="4236601"/>
            <a:ext cx="339328" cy="339328"/>
          </a:xfrm>
          <a:prstGeom prst="rect">
            <a:avLst/>
          </a:prstGeom>
        </p:spPr>
      </p:pic>
      <p:sp>
        <p:nvSpPr>
          <p:cNvPr id="12" name="Text 4"/>
          <p:cNvSpPr/>
          <p:nvPr/>
        </p:nvSpPr>
        <p:spPr>
          <a:xfrm>
            <a:off x="9824442" y="55896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Crecimiento</a:t>
            </a:r>
            <a:endParaRPr lang="en-US" sz="2200" dirty="0"/>
          </a:p>
        </p:txBody>
      </p:sp>
      <p:pic>
        <p:nvPicPr>
          <p:cNvPr id="13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32653" y="1849279"/>
            <a:ext cx="4564975" cy="4564975"/>
          </a:xfrm>
          <a:prstGeom prst="rect">
            <a:avLst/>
          </a:prstGeom>
        </p:spPr>
      </p:pic>
      <p:pic>
        <p:nvPicPr>
          <p:cNvPr id="14" name="Image 7" descr="preencoded.png">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694533" y="5462349"/>
            <a:ext cx="339328" cy="339328"/>
          </a:xfrm>
          <a:prstGeom prst="rect">
            <a:avLst/>
          </a:prstGeom>
        </p:spPr>
      </p:pic>
      <p:sp>
        <p:nvSpPr>
          <p:cNvPr id="15" name="Text 5"/>
          <p:cNvSpPr/>
          <p:nvPr/>
        </p:nvSpPr>
        <p:spPr>
          <a:xfrm>
            <a:off x="1970603" y="55896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Adulto</a:t>
            </a:r>
            <a:endParaRPr lang="en-US" sz="2200" dirty="0"/>
          </a:p>
        </p:txBody>
      </p:sp>
      <p:pic>
        <p:nvPicPr>
          <p:cNvPr id="16" name="Image 8" descr="preencoded.png">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32653" y="1849279"/>
            <a:ext cx="4564975" cy="4564975"/>
          </a:xfrm>
          <a:prstGeom prst="rect">
            <a:avLst/>
          </a:prstGeom>
        </p:spPr>
      </p:pic>
      <p:pic>
        <p:nvPicPr>
          <p:cNvPr id="17" name="Image 9" descr="preencoded.png">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20527" y="5187672"/>
            <a:ext cx="339328" cy="339328"/>
          </a:xfrm>
          <a:prstGeom prst="rect">
            <a:avLst/>
          </a:prstGeom>
        </p:spPr>
      </p:pic>
      <p:sp>
        <p:nvSpPr>
          <p:cNvPr id="18" name="Text 6"/>
          <p:cNvSpPr/>
          <p:nvPr/>
        </p:nvSpPr>
        <p:spPr>
          <a:xfrm>
            <a:off x="1743789" y="395454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15213F"/>
                </a:solidFill>
                <a:latin typeface="Roboto Slab" pitchFamily="34" charset="0"/>
                <a:ea typeface="Roboto Slab" pitchFamily="34" charset="-122"/>
                <a:cs typeface="Roboto Slab" pitchFamily="34" charset="-120"/>
              </a:rPr>
              <a:t>Reproducción</a:t>
            </a:r>
            <a:endParaRPr lang="en-US" sz="2200" dirty="0"/>
          </a:p>
        </p:txBody>
      </p:sp>
      <p:pic>
        <p:nvPicPr>
          <p:cNvPr id="19" name="Image 10" descr="preencoded.png">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32653" y="1849279"/>
            <a:ext cx="4564975" cy="4564975"/>
          </a:xfrm>
          <a:prstGeom prst="rect">
            <a:avLst/>
          </a:prstGeom>
        </p:spPr>
      </p:pic>
      <p:pic>
        <p:nvPicPr>
          <p:cNvPr id="20" name="Image 11" descr="preencoded.png">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571411" y="3687247"/>
            <a:ext cx="339328" cy="339328"/>
          </a:xfrm>
          <a:prstGeom prst="rect">
            <a:avLst/>
          </a:prstGeom>
        </p:spPr>
      </p:pic>
      <p:sp>
        <p:nvSpPr>
          <p:cNvPr id="21" name="Text 7"/>
          <p:cNvSpPr/>
          <p:nvPr/>
        </p:nvSpPr>
        <p:spPr>
          <a:xfrm>
            <a:off x="1133951" y="6924556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1521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Las plantas conservan células meristemáticas a lo largo de su vida, permitiendo crecimiento continuo</a:t>
            </a:r>
            <a:endParaRPr lang="en-US" sz="1750" dirty="0"/>
          </a:p>
        </p:txBody>
      </p:sp>
      <p:sp>
        <p:nvSpPr>
          <p:cNvPr id="22" name="Shape 8"/>
          <p:cNvSpPr/>
          <p:nvPr/>
        </p:nvSpPr>
        <p:spPr>
          <a:xfrm>
            <a:off x="793790" y="6669405"/>
            <a:ext cx="30480" cy="873204"/>
          </a:xfrm>
          <a:prstGeom prst="rect">
            <a:avLst/>
          </a:prstGeom>
          <a:solidFill>
            <a:srgbClr val="3257B8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2026-04-04T22:29:15Z</dcterms:created>
  <dcterms:modified xsi:type="dcterms:W3CDTF">2026-04-04T22:29:15Z</dcterms:modified>
</cp:coreProperties>
</file>