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Alice"/>
      <p:regular r:id="rId17"/>
    </p:embeddedFont>
    <p:embeddedFont>
      <p:font typeface="Alice"/>
      <p:regular r:id="rId18"/>
    </p:embeddedFont>
    <p:embeddedFont>
      <p:font typeface="Lora"/>
      <p:regular r:id="rId19"/>
    </p:embeddedFont>
    <p:embeddedFont>
      <p:font typeface="Lora"/>
      <p:regular r:id="rId20"/>
    </p:embeddedFont>
    <p:embeddedFont>
      <p:font typeface="Lora"/>
      <p:regular r:id="rId21"/>
    </p:embeddedFont>
    <p:embeddedFont>
      <p:font typeface="Lora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svg"/><Relationship Id="rId4" Type="http://schemas.openxmlformats.org/officeDocument/2006/relationships/image" Target="../media/image-10-4.png"/><Relationship Id="rId5" Type="http://schemas.openxmlformats.org/officeDocument/2006/relationships/image" Target="../media/image-10-5.svg"/><Relationship Id="rId6" Type="http://schemas.openxmlformats.org/officeDocument/2006/relationships/image" Target="../media/image-10-6.png"/><Relationship Id="rId7" Type="http://schemas.openxmlformats.org/officeDocument/2006/relationships/image" Target="../media/image-10-7.svg"/><Relationship Id="rId8" Type="http://schemas.openxmlformats.org/officeDocument/2006/relationships/image" Target="../media/image-10-8.png"/><Relationship Id="rId9" Type="http://schemas.openxmlformats.org/officeDocument/2006/relationships/image" Target="../media/image-10-9.svg"/><Relationship Id="rId10" Type="http://schemas.openxmlformats.org/officeDocument/2006/relationships/slideLayout" Target="../slideLayouts/slideLayout11.xml"/><Relationship Id="rId11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slideLayout" Target="../slideLayouts/slideLayout9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F0EDE6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348" y="608290"/>
            <a:ext cx="5259586" cy="7012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80190" y="305442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Enfermedades Prevalentes en Ecuador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6280190" y="481214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Un reto para la salud pública — causas, datos y estrategias de acción.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9144000" y="0"/>
            <a:ext cx="5486400" cy="8229600"/>
          </a:xfrm>
          <a:prstGeom prst="rect">
            <a:avLst/>
          </a:prstGeom>
          <a:solidFill>
            <a:srgbClr val="F0EDE6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27225" y="568166"/>
            <a:ext cx="5319951" cy="709326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82930" y="539710"/>
            <a:ext cx="4313515" cy="5205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050"/>
              </a:lnSpc>
              <a:buNone/>
            </a:pPr>
            <a:r>
              <a:rPr lang="en-US" sz="32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Un Llamado a la Acción</a:t>
            </a:r>
            <a:endParaRPr lang="en-US" sz="3250" dirty="0"/>
          </a:p>
        </p:txBody>
      </p:sp>
      <p:sp>
        <p:nvSpPr>
          <p:cNvPr id="5" name="Shape 2"/>
          <p:cNvSpPr/>
          <p:nvPr/>
        </p:nvSpPr>
        <p:spPr>
          <a:xfrm>
            <a:off x="582930" y="1243727"/>
            <a:ext cx="7978140" cy="1519833"/>
          </a:xfrm>
          <a:prstGeom prst="roundRect">
            <a:avLst>
              <a:gd name="adj" fmla="val 1644"/>
            </a:avLst>
          </a:prstGeom>
          <a:solidFill>
            <a:srgbClr val="F0EDE6"/>
          </a:solidFill>
          <a:ln/>
        </p:spPr>
      </p:sp>
      <p:sp>
        <p:nvSpPr>
          <p:cNvPr id="6" name="Shape 3"/>
          <p:cNvSpPr/>
          <p:nvPr/>
        </p:nvSpPr>
        <p:spPr>
          <a:xfrm>
            <a:off x="749498" y="1410295"/>
            <a:ext cx="499705" cy="499705"/>
          </a:xfrm>
          <a:prstGeom prst="roundRect">
            <a:avLst>
              <a:gd name="adj" fmla="val 18296966"/>
            </a:avLst>
          </a:prstGeom>
          <a:solidFill>
            <a:srgbClr val="1B5F39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6897" y="1547693"/>
            <a:ext cx="224790" cy="22479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49498" y="2032278"/>
            <a:ext cx="2082165" cy="260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Prevención Primaria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749498" y="2365891"/>
            <a:ext cx="7645003" cy="231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3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Capacitaciones comunitarias, brigadas médicas móviles y telemedicina</a:t>
            </a:r>
            <a:endParaRPr lang="en-US" sz="1300" dirty="0"/>
          </a:p>
        </p:txBody>
      </p:sp>
      <p:sp>
        <p:nvSpPr>
          <p:cNvPr id="10" name="Shape 6"/>
          <p:cNvSpPr/>
          <p:nvPr/>
        </p:nvSpPr>
        <p:spPr>
          <a:xfrm>
            <a:off x="582930" y="2885837"/>
            <a:ext cx="7978140" cy="1519833"/>
          </a:xfrm>
          <a:prstGeom prst="roundRect">
            <a:avLst>
              <a:gd name="adj" fmla="val 1644"/>
            </a:avLst>
          </a:prstGeom>
          <a:solidFill>
            <a:srgbClr val="F0EDE6"/>
          </a:solidFill>
          <a:ln/>
        </p:spPr>
      </p:sp>
      <p:sp>
        <p:nvSpPr>
          <p:cNvPr id="11" name="Shape 7"/>
          <p:cNvSpPr/>
          <p:nvPr/>
        </p:nvSpPr>
        <p:spPr>
          <a:xfrm>
            <a:off x="749498" y="3052405"/>
            <a:ext cx="499705" cy="499705"/>
          </a:xfrm>
          <a:prstGeom prst="roundRect">
            <a:avLst>
              <a:gd name="adj" fmla="val 18296966"/>
            </a:avLst>
          </a:prstGeom>
          <a:solidFill>
            <a:srgbClr val="1B5F39"/>
          </a:solidFill>
          <a:ln/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6897" y="3189803"/>
            <a:ext cx="224790" cy="224790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749498" y="3674388"/>
            <a:ext cx="2221587" cy="260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Intervención Focalizada</a:t>
            </a:r>
            <a:endParaRPr lang="en-US" sz="1600" dirty="0"/>
          </a:p>
        </p:txBody>
      </p:sp>
      <p:sp>
        <p:nvSpPr>
          <p:cNvPr id="14" name="Text 9"/>
          <p:cNvSpPr/>
          <p:nvPr/>
        </p:nvSpPr>
        <p:spPr>
          <a:xfrm>
            <a:off x="749498" y="4008001"/>
            <a:ext cx="7645003" cy="231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3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Dirigir esfuerzos a las zonas y poblaciones más afectadas</a:t>
            </a:r>
            <a:endParaRPr lang="en-US" sz="1300" dirty="0"/>
          </a:p>
        </p:txBody>
      </p:sp>
      <p:sp>
        <p:nvSpPr>
          <p:cNvPr id="15" name="Shape 10"/>
          <p:cNvSpPr/>
          <p:nvPr/>
        </p:nvSpPr>
        <p:spPr>
          <a:xfrm>
            <a:off x="582930" y="4527947"/>
            <a:ext cx="7978140" cy="1519833"/>
          </a:xfrm>
          <a:prstGeom prst="roundRect">
            <a:avLst>
              <a:gd name="adj" fmla="val 1644"/>
            </a:avLst>
          </a:prstGeom>
          <a:solidFill>
            <a:srgbClr val="F0EDE6"/>
          </a:solidFill>
          <a:ln/>
        </p:spPr>
      </p:sp>
      <p:sp>
        <p:nvSpPr>
          <p:cNvPr id="16" name="Shape 11"/>
          <p:cNvSpPr/>
          <p:nvPr/>
        </p:nvSpPr>
        <p:spPr>
          <a:xfrm>
            <a:off x="749498" y="4694515"/>
            <a:ext cx="499705" cy="499705"/>
          </a:xfrm>
          <a:prstGeom prst="roundRect">
            <a:avLst>
              <a:gd name="adj" fmla="val 18296966"/>
            </a:avLst>
          </a:prstGeom>
          <a:solidFill>
            <a:srgbClr val="1B5F39"/>
          </a:solidFill>
          <a:ln/>
        </p:spPr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6897" y="4831913"/>
            <a:ext cx="224790" cy="224790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749498" y="5316498"/>
            <a:ext cx="2465308" cy="260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Colaboración Institucional</a:t>
            </a:r>
            <a:endParaRPr lang="en-US" sz="1600" dirty="0"/>
          </a:p>
        </p:txBody>
      </p:sp>
      <p:sp>
        <p:nvSpPr>
          <p:cNvPr id="19" name="Text 13"/>
          <p:cNvSpPr/>
          <p:nvPr/>
        </p:nvSpPr>
        <p:spPr>
          <a:xfrm>
            <a:off x="749498" y="5650111"/>
            <a:ext cx="7645003" cy="231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3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Fundación "Hombro a Hombro" y el Ministerio de Salud Pública unidos</a:t>
            </a:r>
            <a:endParaRPr lang="en-US" sz="1300" dirty="0"/>
          </a:p>
        </p:txBody>
      </p:sp>
      <p:sp>
        <p:nvSpPr>
          <p:cNvPr id="20" name="Shape 14"/>
          <p:cNvSpPr/>
          <p:nvPr/>
        </p:nvSpPr>
        <p:spPr>
          <a:xfrm>
            <a:off x="582930" y="6170057"/>
            <a:ext cx="7978140" cy="1519833"/>
          </a:xfrm>
          <a:prstGeom prst="roundRect">
            <a:avLst>
              <a:gd name="adj" fmla="val 1644"/>
            </a:avLst>
          </a:prstGeom>
          <a:solidFill>
            <a:srgbClr val="F0EDE6"/>
          </a:solidFill>
          <a:ln/>
        </p:spPr>
      </p:sp>
      <p:sp>
        <p:nvSpPr>
          <p:cNvPr id="21" name="Shape 15"/>
          <p:cNvSpPr/>
          <p:nvPr/>
        </p:nvSpPr>
        <p:spPr>
          <a:xfrm>
            <a:off x="749498" y="6336625"/>
            <a:ext cx="499705" cy="499705"/>
          </a:xfrm>
          <a:prstGeom prst="roundRect">
            <a:avLst>
              <a:gd name="adj" fmla="val 18296966"/>
            </a:avLst>
          </a:prstGeom>
          <a:solidFill>
            <a:srgbClr val="1B5F39"/>
          </a:solidFill>
          <a:ln/>
        </p:spPr>
      </p:sp>
      <p:pic>
        <p:nvPicPr>
          <p:cNvPr id="22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6897" y="6474023"/>
            <a:ext cx="224790" cy="224790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749498" y="6958608"/>
            <a:ext cx="2082165" cy="260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Tu Salud Importa</a:t>
            </a:r>
            <a:endParaRPr lang="en-US" sz="1600" dirty="0"/>
          </a:p>
        </p:txBody>
      </p:sp>
      <p:sp>
        <p:nvSpPr>
          <p:cNvPr id="24" name="Text 17"/>
          <p:cNvSpPr/>
          <p:nvPr/>
        </p:nvSpPr>
        <p:spPr>
          <a:xfrm>
            <a:off x="749498" y="7292221"/>
            <a:ext cx="7645003" cy="2311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800"/>
              </a:lnSpc>
              <a:buNone/>
            </a:pPr>
            <a:r>
              <a:rPr lang="en-US" sz="13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Adoptar hábitos saludables es el primer y más poderoso paso</a:t>
            </a:r>
            <a:endParaRPr lang="en-US" sz="13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F0EDE6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348" y="608290"/>
            <a:ext cx="5259586" cy="7012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80190" y="1584603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El Panorama de la Salud en Ecuador</a:t>
            </a:r>
            <a:endParaRPr lang="en-US" sz="4450" dirty="0"/>
          </a:p>
        </p:txBody>
      </p:sp>
      <p:sp>
        <p:nvSpPr>
          <p:cNvPr id="5" name="Shape 2"/>
          <p:cNvSpPr/>
          <p:nvPr/>
        </p:nvSpPr>
        <p:spPr>
          <a:xfrm>
            <a:off x="6116836" y="3342322"/>
            <a:ext cx="3828217" cy="3302556"/>
          </a:xfrm>
          <a:prstGeom prst="roundRect">
            <a:avLst>
              <a:gd name="adj" fmla="val 1030"/>
            </a:avLst>
          </a:prstGeom>
          <a:solidFill>
            <a:srgbClr val="1B5F39"/>
          </a:solidFill>
          <a:ln/>
        </p:spPr>
      </p:sp>
      <p:sp>
        <p:nvSpPr>
          <p:cNvPr id="6" name="Text 3"/>
          <p:cNvSpPr/>
          <p:nvPr/>
        </p:nvSpPr>
        <p:spPr>
          <a:xfrm>
            <a:off x="6343650" y="35691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El desafío principal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343650" y="4150281"/>
            <a:ext cx="3374588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Las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Enfermedades Crónicas No Transmisibles (ECNT)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FFFFFF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son la primera causa de muerte a nivel mundial y en Ecuador.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0342721" y="35691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Factores agravantes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342721" y="4150281"/>
            <a:ext cx="3501509" cy="24153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Pobreza y desigualdad social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Acceso limitado a servicios de salud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Zonas rurales con menor cobertura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Estilos de vida no saludables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99292"/>
            <a:ext cx="705266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Las Tres Grandes Amenazas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16169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Datos de Santo Domingo de los Tsáchilas, 2019–2021</a:t>
            </a: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93790" y="2893100"/>
            <a:ext cx="6379607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18.20%</a:t>
            </a:r>
            <a:endParaRPr lang="en-US" sz="5850" dirty="0"/>
          </a:p>
        </p:txBody>
      </p:sp>
      <p:sp>
        <p:nvSpPr>
          <p:cNvPr id="5" name="Text 3"/>
          <p:cNvSpPr/>
          <p:nvPr/>
        </p:nvSpPr>
        <p:spPr>
          <a:xfrm>
            <a:off x="2565916" y="39248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Hipertensión Arterial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93790" y="4415314"/>
            <a:ext cx="63796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La ECNT más prevalente en la población estudiada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456884" y="2893100"/>
            <a:ext cx="6379726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14.30%</a:t>
            </a:r>
            <a:endParaRPr lang="en-US" sz="5850" dirty="0"/>
          </a:p>
        </p:txBody>
      </p:sp>
      <p:sp>
        <p:nvSpPr>
          <p:cNvPr id="8" name="Text 6"/>
          <p:cNvSpPr/>
          <p:nvPr/>
        </p:nvSpPr>
        <p:spPr>
          <a:xfrm>
            <a:off x="9229130" y="39248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Dislipidemia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456884" y="4415314"/>
            <a:ext cx="637972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Niveles anormales de lípidos en sangre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93790" y="5345192"/>
            <a:ext cx="6379607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9.58%</a:t>
            </a:r>
            <a:endParaRPr lang="en-US" sz="5850" dirty="0"/>
          </a:p>
        </p:txBody>
      </p:sp>
      <p:sp>
        <p:nvSpPr>
          <p:cNvPr id="11" name="Text 9"/>
          <p:cNvSpPr/>
          <p:nvPr/>
        </p:nvSpPr>
        <p:spPr>
          <a:xfrm>
            <a:off x="2565916" y="637698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Diabetes Mellitus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793790" y="6867406"/>
            <a:ext cx="63796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Alta frecuencia en población general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7456884" y="5345192"/>
            <a:ext cx="6379726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850"/>
              </a:lnSpc>
              <a:buNone/>
            </a:pPr>
            <a:r>
              <a:rPr lang="en-US" sz="58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6.76%</a:t>
            </a:r>
            <a:endParaRPr lang="en-US" sz="5850" dirty="0"/>
          </a:p>
        </p:txBody>
      </p:sp>
      <p:sp>
        <p:nvSpPr>
          <p:cNvPr id="14" name="Text 12"/>
          <p:cNvSpPr/>
          <p:nvPr/>
        </p:nvSpPr>
        <p:spPr>
          <a:xfrm>
            <a:off x="8526661" y="6376987"/>
            <a:ext cx="424005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Comorbilidad HTA + Dislipidemia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7456884" y="6867406"/>
            <a:ext cx="637972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Combinación frecuente y de mayor riesgo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86627"/>
            <a:ext cx="800528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1B5F39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Las ECNT:</a:t>
            </a:r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Un Desafío Creciente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890718"/>
            <a:ext cx="6244709" cy="369343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49088" y="3368873"/>
            <a:ext cx="212050" cy="144780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FFFFFF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18.2</a:t>
            </a:r>
            <a:endParaRPr lang="en-US" sz="650" dirty="0"/>
          </a:p>
        </p:txBody>
      </p:sp>
      <p:sp>
        <p:nvSpPr>
          <p:cNvPr id="5" name="Text 2"/>
          <p:cNvSpPr/>
          <p:nvPr/>
        </p:nvSpPr>
        <p:spPr>
          <a:xfrm>
            <a:off x="5250563" y="4188023"/>
            <a:ext cx="212050" cy="144780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14.3</a:t>
            </a:r>
            <a:endParaRPr lang="en-US" sz="650" dirty="0"/>
          </a:p>
        </p:txBody>
      </p:sp>
      <p:sp>
        <p:nvSpPr>
          <p:cNvPr id="6" name="Text 3"/>
          <p:cNvSpPr/>
          <p:nvPr/>
        </p:nvSpPr>
        <p:spPr>
          <a:xfrm>
            <a:off x="4034472" y="5007173"/>
            <a:ext cx="212050" cy="144780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9.58</a:t>
            </a:r>
            <a:endParaRPr lang="en-US" sz="650" dirty="0"/>
          </a:p>
        </p:txBody>
      </p:sp>
      <p:sp>
        <p:nvSpPr>
          <p:cNvPr id="7" name="Text 4"/>
          <p:cNvSpPr/>
          <p:nvPr/>
        </p:nvSpPr>
        <p:spPr>
          <a:xfrm>
            <a:off x="3314843" y="5826323"/>
            <a:ext cx="212050" cy="144780"/>
          </a:xfrm>
          <a:prstGeom prst="rect">
            <a:avLst/>
          </a:prstGeom>
          <a:noFill/>
          <a:ln/>
        </p:spPr>
        <p:txBody>
          <a:bodyPr wrap="square" lIns="30480" tIns="30480" rIns="30480" bIns="30480" rtlCol="0" anchor="t"/>
          <a:lstStyle/>
          <a:p>
            <a:pPr algn="l" indent="0" marL="0">
              <a:lnSpc>
                <a:spcPts val="65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6.76</a:t>
            </a:r>
            <a:endParaRPr lang="en-US" sz="650" dirty="0"/>
          </a:p>
        </p:txBody>
      </p:sp>
      <p:sp>
        <p:nvSpPr>
          <p:cNvPr id="8" name="Text 5"/>
          <p:cNvSpPr/>
          <p:nvPr/>
        </p:nvSpPr>
        <p:spPr>
          <a:xfrm>
            <a:off x="7599521" y="286238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¿Por qué importa?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599521" y="3443526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Estas tres condiciones comparten factores de riesgo comunes y se presentan frecuentemente juntas, aumentando la mortalidad y carga hospitalaria.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599521" y="4787384"/>
            <a:ext cx="6244709" cy="1326713"/>
          </a:xfrm>
          <a:prstGeom prst="roundRect">
            <a:avLst>
              <a:gd name="adj" fmla="val 2565"/>
            </a:avLst>
          </a:prstGeom>
          <a:solidFill>
            <a:srgbClr val="FCF2B5"/>
          </a:solidFill>
          <a:ln/>
        </p:spPr>
      </p:sp>
      <p:pic>
        <p:nvPicPr>
          <p:cNvPr id="11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6335" y="5131475"/>
            <a:ext cx="283488" cy="226814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8336637" y="5070872"/>
            <a:ext cx="528077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La comorbilidad eleva significativamente el riesgo cardiovascular.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F0EDE6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348" y="608290"/>
            <a:ext cx="5259586" cy="7012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80190" y="114359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Adultos Mayores: Una Realidad Alarmante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6280190" y="2901315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Hospital IESS Milagro — 2021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6280190" y="3519368"/>
            <a:ext cx="3664744" cy="2032754"/>
          </a:xfrm>
          <a:prstGeom prst="roundRect">
            <a:avLst>
              <a:gd name="adj" fmla="val 1674"/>
            </a:avLst>
          </a:prstGeom>
          <a:solidFill>
            <a:srgbClr val="F0EDE6"/>
          </a:solidFill>
          <a:ln/>
        </p:spPr>
      </p:sp>
      <p:sp>
        <p:nvSpPr>
          <p:cNvPr id="7" name="Text 4"/>
          <p:cNvSpPr/>
          <p:nvPr/>
        </p:nvSpPr>
        <p:spPr>
          <a:xfrm>
            <a:off x="6507004" y="37461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48.57%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6507004" y="4236601"/>
            <a:ext cx="3211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de adultos mayores atendidos presentan enfermedades crónicas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10171748" y="3519368"/>
            <a:ext cx="3664863" cy="2032754"/>
          </a:xfrm>
          <a:prstGeom prst="roundRect">
            <a:avLst>
              <a:gd name="adj" fmla="val 1674"/>
            </a:avLst>
          </a:prstGeom>
          <a:solidFill>
            <a:srgbClr val="F0EDE6"/>
          </a:solidFill>
          <a:ln/>
        </p:spPr>
      </p:sp>
      <p:sp>
        <p:nvSpPr>
          <p:cNvPr id="10" name="Text 7"/>
          <p:cNvSpPr/>
          <p:nvPr/>
        </p:nvSpPr>
        <p:spPr>
          <a:xfrm>
            <a:off x="10398562" y="37461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27.13%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0398562" y="4236601"/>
            <a:ext cx="321123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padece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Hipertensión Arterial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— la condición más común en este grupo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6280190" y="5778937"/>
            <a:ext cx="7556421" cy="1306949"/>
          </a:xfrm>
          <a:prstGeom prst="roundRect">
            <a:avLst>
              <a:gd name="adj" fmla="val 2603"/>
            </a:avLst>
          </a:prstGeom>
          <a:solidFill>
            <a:srgbClr val="F0EDE6"/>
          </a:solidFill>
          <a:ln/>
        </p:spPr>
      </p:sp>
      <p:sp>
        <p:nvSpPr>
          <p:cNvPr id="13" name="Text 10"/>
          <p:cNvSpPr/>
          <p:nvPr/>
        </p:nvSpPr>
        <p:spPr>
          <a:xfrm>
            <a:off x="6507004" y="600575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8.40%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6507004" y="6496169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tiene diagnóstico de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Diabetes Mellitus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486400" cy="8229600"/>
          </a:xfrm>
          <a:prstGeom prst="rect">
            <a:avLst/>
          </a:prstGeom>
          <a:solidFill>
            <a:srgbClr val="F0EDE6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348" y="608290"/>
            <a:ext cx="5259586" cy="70129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80190" y="2603540"/>
            <a:ext cx="7556421" cy="19564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7700"/>
              </a:lnSpc>
              <a:buNone/>
            </a:pPr>
            <a:r>
              <a:rPr lang="en-US" sz="61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Prevención es la clave</a:t>
            </a:r>
            <a:endParaRPr lang="en-US" sz="6150" dirty="0"/>
          </a:p>
        </p:txBody>
      </p:sp>
      <p:sp>
        <p:nvSpPr>
          <p:cNvPr id="5" name="Text 2"/>
          <p:cNvSpPr/>
          <p:nvPr/>
        </p:nvSpPr>
        <p:spPr>
          <a:xfrm>
            <a:off x="6280190" y="4900136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La salud en la tercera edad depende de intervenciones tempranas, control periódico y hábitos sostenibles a lo largo de toda la vida.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60822"/>
            <a:ext cx="978836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Enfermedades Tropicales y su Impacto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02322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2019 – 2023 · Zonas de mayor vulnerabilidad</a:t>
            </a:r>
            <a:endParaRPr lang="en-US" sz="175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902387"/>
            <a:ext cx="4205168" cy="4205168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559981" y="2868097"/>
            <a:ext cx="361950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Focos de atención prioritaria</a:t>
            </a:r>
            <a:endParaRPr lang="en-US" sz="2200" dirty="0"/>
          </a:p>
        </p:txBody>
      </p:sp>
      <p:sp>
        <p:nvSpPr>
          <p:cNvPr id="6" name="Shape 3"/>
          <p:cNvSpPr/>
          <p:nvPr/>
        </p:nvSpPr>
        <p:spPr>
          <a:xfrm>
            <a:off x="5559981" y="3477578"/>
            <a:ext cx="2610088" cy="3636050"/>
          </a:xfrm>
          <a:prstGeom prst="roundRect">
            <a:avLst>
              <a:gd name="adj" fmla="val 5605"/>
            </a:avLst>
          </a:prstGeom>
          <a:solidFill>
            <a:srgbClr val="FCFBF8"/>
          </a:solidFill>
          <a:ln w="30480">
            <a:solidFill>
              <a:srgbClr val="D6D3CC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5529501" y="3477578"/>
            <a:ext cx="121920" cy="3636050"/>
          </a:xfrm>
          <a:prstGeom prst="roundRect">
            <a:avLst>
              <a:gd name="adj" fmla="val 27907"/>
            </a:avLst>
          </a:prstGeom>
          <a:solidFill>
            <a:srgbClr val="1B5F39"/>
          </a:solidFill>
          <a:ln/>
        </p:spPr>
      </p:sp>
      <p:sp>
        <p:nvSpPr>
          <p:cNvPr id="8" name="Text 5"/>
          <p:cNvSpPr/>
          <p:nvPr/>
        </p:nvSpPr>
        <p:spPr>
          <a:xfrm>
            <a:off x="5908715" y="3734872"/>
            <a:ext cx="200406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Dengue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908715" y="4316016"/>
            <a:ext cx="2004060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Transmitido por el mosquito </a:t>
            </a:r>
            <a:pPr algn="l" indent="0" marL="0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Aedes aegypti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, con brotes recurrentes en regiones tropicales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8396883" y="3477578"/>
            <a:ext cx="2610207" cy="3636050"/>
          </a:xfrm>
          <a:prstGeom prst="roundRect">
            <a:avLst>
              <a:gd name="adj" fmla="val 5605"/>
            </a:avLst>
          </a:prstGeom>
          <a:solidFill>
            <a:srgbClr val="FCFBF8"/>
          </a:solidFill>
          <a:ln w="30480">
            <a:solidFill>
              <a:srgbClr val="D6D3CC"/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8366403" y="3477578"/>
            <a:ext cx="121920" cy="3636050"/>
          </a:xfrm>
          <a:prstGeom prst="roundRect">
            <a:avLst>
              <a:gd name="adj" fmla="val 27907"/>
            </a:avLst>
          </a:prstGeom>
          <a:solidFill>
            <a:srgbClr val="1B5F39"/>
          </a:solidFill>
          <a:ln/>
        </p:spPr>
      </p:sp>
      <p:sp>
        <p:nvSpPr>
          <p:cNvPr id="12" name="Text 9"/>
          <p:cNvSpPr/>
          <p:nvPr/>
        </p:nvSpPr>
        <p:spPr>
          <a:xfrm>
            <a:off x="8745617" y="3734872"/>
            <a:ext cx="200417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Malaria y Chagas</a:t>
            </a:r>
            <a:endParaRPr lang="en-US" sz="2200" dirty="0"/>
          </a:p>
        </p:txBody>
      </p:sp>
      <p:sp>
        <p:nvSpPr>
          <p:cNvPr id="13" name="Text 10"/>
          <p:cNvSpPr/>
          <p:nvPr/>
        </p:nvSpPr>
        <p:spPr>
          <a:xfrm>
            <a:off x="8745617" y="4670346"/>
            <a:ext cx="2004179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Persistentes en zonas rurales con acceso limitado a diagnóstico y tratamiento</a:t>
            </a:r>
            <a:endParaRPr lang="en-US" sz="1750" dirty="0"/>
          </a:p>
        </p:txBody>
      </p:sp>
      <p:sp>
        <p:nvSpPr>
          <p:cNvPr id="14" name="Shape 11"/>
          <p:cNvSpPr/>
          <p:nvPr/>
        </p:nvSpPr>
        <p:spPr>
          <a:xfrm>
            <a:off x="11233904" y="3477578"/>
            <a:ext cx="2610207" cy="3636050"/>
          </a:xfrm>
          <a:prstGeom prst="roundRect">
            <a:avLst>
              <a:gd name="adj" fmla="val 5605"/>
            </a:avLst>
          </a:prstGeom>
          <a:solidFill>
            <a:srgbClr val="FCFBF8"/>
          </a:solidFill>
          <a:ln w="30480">
            <a:solidFill>
              <a:srgbClr val="D6D3CC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11203424" y="3477578"/>
            <a:ext cx="121920" cy="3636050"/>
          </a:xfrm>
          <a:prstGeom prst="roundRect">
            <a:avLst>
              <a:gd name="adj" fmla="val 27907"/>
            </a:avLst>
          </a:prstGeom>
          <a:solidFill>
            <a:srgbClr val="1B5F39"/>
          </a:solidFill>
          <a:ln/>
        </p:spPr>
      </p:sp>
      <p:sp>
        <p:nvSpPr>
          <p:cNvPr id="16" name="Text 13"/>
          <p:cNvSpPr/>
          <p:nvPr/>
        </p:nvSpPr>
        <p:spPr>
          <a:xfrm>
            <a:off x="11582638" y="3734872"/>
            <a:ext cx="200417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Prevención</a:t>
            </a:r>
            <a:endParaRPr lang="en-US" sz="2200" dirty="0"/>
          </a:p>
        </p:txBody>
      </p:sp>
      <p:sp>
        <p:nvSpPr>
          <p:cNvPr id="17" name="Text 14"/>
          <p:cNvSpPr/>
          <p:nvPr/>
        </p:nvSpPr>
        <p:spPr>
          <a:xfrm>
            <a:off x="11582638" y="4316016"/>
            <a:ext cx="2004179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Fumigación, educación comunitaria y vigilancia epidemiológica activa son esenciales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75448"/>
            <a:ext cx="918614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Desafíos en Todas las Etapas de Vida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837855"/>
            <a:ext cx="2411968" cy="149066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6120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Primera Infancia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5102423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Principales causas de morbilidad estudiadas en la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Zona 6 de Salud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(2020–2024): infecciones respiratorias, diarrea y desnutrición.</a:t>
            </a:r>
            <a:endParaRPr lang="en-US" sz="17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5893" y="2837855"/>
            <a:ext cx="2411968" cy="149066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4612005"/>
            <a:ext cx="343138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Adultez Media (40–64 años)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5102423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Causas principales: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hipertensión esencial, diabetes tipo 2, caries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y obesidad — condiciones prevenibles con intervención oportuna.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995" y="2837855"/>
            <a:ext cx="2411968" cy="149066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46120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Canal Epidemiológico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5102423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Herramienta clave para identificar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tendencias y alertas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tempranas que orientan la respuesta de salud pública.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32535"/>
            <a:ext cx="939034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Ecuador: Salud en Todas las Regiones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536627"/>
            <a:ext cx="4205168" cy="420516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559981" y="2999184"/>
            <a:ext cx="320754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Zona 6 — Área de Estudio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5559981" y="3580328"/>
            <a:ext cx="828413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Comprende las provincias de </a:t>
            </a:r>
            <a:pPr algn="l" indent="0" marL="0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Azuay, Cañar y Morona Santiago</a:t>
            </a:r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 Un territorio diverso con necesidades de salud diferenciadas entre población urbana, rural e indígena.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5559981" y="4924187"/>
            <a:ext cx="8284131" cy="1326713"/>
          </a:xfrm>
          <a:prstGeom prst="roundRect">
            <a:avLst>
              <a:gd name="adj" fmla="val 2565"/>
            </a:avLst>
          </a:prstGeom>
          <a:solidFill>
            <a:srgbClr val="B6D6FC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795" y="5268278"/>
            <a:ext cx="283488" cy="22681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297097" y="5207675"/>
            <a:ext cx="732020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Los datos de morbilidad por zona permiten diseñar intervenciones más efectivas y focalizadas.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2026-04-23T15:01:29Z</dcterms:created>
  <dcterms:modified xsi:type="dcterms:W3CDTF">2026-04-23T15:01:29Z</dcterms:modified>
</cp:coreProperties>
</file>