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Excreción, Osmorregulación y Termorregulación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arte de la supervivencia animal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75535"/>
            <a:ext cx="78900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Estrategias de Supervivencia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537942"/>
            <a:ext cx="453628" cy="4536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0906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Sudoración y Jadeo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530906" y="4106228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Enfriamiento por evaporación.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537942"/>
            <a:ext cx="453628" cy="4536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94000" y="3615809"/>
            <a:ext cx="33180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Hibernación y Estivación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194000" y="4106228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Metabolismo reducido en extremos.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22758"/>
            <a:ext cx="453628" cy="4536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50006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Pelaje y Plumaje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5491043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Aislamiento térmico natural.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4922758"/>
            <a:ext cx="453628" cy="45362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94000" y="50006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Migración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194000" y="5491043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Búsqueda de climas favorables.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614493"/>
            <a:ext cx="1168956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4" name="Text 1"/>
          <p:cNvSpPr/>
          <p:nvPr/>
        </p:nvSpPr>
        <p:spPr>
          <a:xfrm>
            <a:off x="929878" y="2682478"/>
            <a:ext cx="8967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CAPÍTULO 1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31314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Desafío del Equilibrio Interno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488918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Los animales enfrentan un reto constante: mantener su medio interno estable mientras el mundo exterior cambia.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526" y="633413"/>
            <a:ext cx="7717274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es la Osmorregulación?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526" y="2311479"/>
            <a:ext cx="8303062" cy="463415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7038" y="1908215"/>
            <a:ext cx="4219337" cy="1785223"/>
          </a:xfrm>
          <a:prstGeom prst="roundRect">
            <a:avLst>
              <a:gd name="adj" fmla="val 819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606558" y="1908215"/>
            <a:ext cx="121920" cy="1785223"/>
          </a:xfrm>
          <a:prstGeom prst="roundRect">
            <a:avLst>
              <a:gd name="adj" fmla="val 27475"/>
            </a:avLst>
          </a:prstGeom>
          <a:solidFill>
            <a:srgbClr val="325F7B"/>
          </a:solidFill>
          <a:ln/>
        </p:spPr>
      </p:sp>
      <p:sp>
        <p:nvSpPr>
          <p:cNvPr id="6" name="Text 3"/>
          <p:cNvSpPr/>
          <p:nvPr/>
        </p:nvSpPr>
        <p:spPr>
          <a:xfrm>
            <a:off x="9982200" y="2161937"/>
            <a:ext cx="316182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Balance hídrico y salino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9982200" y="2730579"/>
            <a:ext cx="3620453" cy="70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Control preciso de agua y sales en el organismo.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9637038" y="3913227"/>
            <a:ext cx="4219337" cy="1785223"/>
          </a:xfrm>
          <a:prstGeom prst="roundRect">
            <a:avLst>
              <a:gd name="adj" fmla="val 8195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606558" y="3913227"/>
            <a:ext cx="121920" cy="1785223"/>
          </a:xfrm>
          <a:prstGeom prst="roundRect">
            <a:avLst>
              <a:gd name="adj" fmla="val 27475"/>
            </a:avLst>
          </a:prstGeom>
          <a:solidFill>
            <a:srgbClr val="325F7B"/>
          </a:solidFill>
          <a:ln/>
        </p:spPr>
      </p:sp>
      <p:sp>
        <p:nvSpPr>
          <p:cNvPr id="10" name="Text 7"/>
          <p:cNvSpPr/>
          <p:nvPr/>
        </p:nvSpPr>
        <p:spPr>
          <a:xfrm>
            <a:off x="9982200" y="4166949"/>
            <a:ext cx="3091696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Homeostasis osmótica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9982200" y="4735592"/>
            <a:ext cx="3620453" cy="70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Presión constante para el funcionamiento celular.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37038" y="5918240"/>
            <a:ext cx="4219337" cy="1430655"/>
          </a:xfrm>
          <a:prstGeom prst="roundRect">
            <a:avLst>
              <a:gd name="adj" fmla="val 1022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06558" y="5918240"/>
            <a:ext cx="121920" cy="1430655"/>
          </a:xfrm>
          <a:prstGeom prst="roundRect">
            <a:avLst>
              <a:gd name="adj" fmla="val 27475"/>
            </a:avLst>
          </a:prstGeom>
          <a:solidFill>
            <a:srgbClr val="325F7B"/>
          </a:solidFill>
          <a:ln/>
        </p:spPr>
      </p:sp>
      <p:sp>
        <p:nvSpPr>
          <p:cNvPr id="14" name="Text 11"/>
          <p:cNvSpPr/>
          <p:nvPr/>
        </p:nvSpPr>
        <p:spPr>
          <a:xfrm>
            <a:off x="9982200" y="6171962"/>
            <a:ext cx="324576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Adaptación al ambiente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9982200" y="6740604"/>
            <a:ext cx="3620453" cy="354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Estrategias distintas según el hábitat.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8461" y="517327"/>
            <a:ext cx="6898124" cy="570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Un Campo de Batalla Osmótico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461" y="1473041"/>
            <a:ext cx="6074093" cy="60740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1" y="1473041"/>
            <a:ext cx="6074093" cy="60740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5467" y="4037886"/>
            <a:ext cx="323826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Dos mundos, dos estrategias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545467" y="4469844"/>
            <a:ext cx="6074093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ambiente impone desafíos opuestos. La supervivencia depende de contrarrestar el flujo osmótico.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968943"/>
            <a:ext cx="1168956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4" name="Text 1"/>
          <p:cNvSpPr/>
          <p:nvPr/>
        </p:nvSpPr>
        <p:spPr>
          <a:xfrm>
            <a:off x="6416278" y="3036927"/>
            <a:ext cx="8967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CAPÍTULO 2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280190" y="3485912"/>
            <a:ext cx="73729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Desechando lo Innecesario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6280190" y="453485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metabolismo genera desechos tóxicos. Eliminarlos eficientemente es clave para la vida.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7697"/>
            <a:ext cx="83777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Sistema de Limpieza Animal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40104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Amoníaco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Muy tóxico. Excretado por peces acuáticos. Requiere mucha agua.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5235893" y="2740104"/>
            <a:ext cx="2411968" cy="2411968"/>
          </a:xfrm>
          <a:prstGeom prst="roundRect">
            <a:avLst>
              <a:gd name="adj" fmla="val 1411"/>
            </a:avLst>
          </a:prstGeom>
          <a:solidFill>
            <a:srgbClr val="DFDFE0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77" y="3714036"/>
            <a:ext cx="228600" cy="2286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537716" y="4058841"/>
            <a:ext cx="1808321" cy="17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AEAEB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There was an error generating this image</a:t>
            </a:r>
            <a:endParaRPr lang="en-US" sz="800" dirty="0"/>
          </a:p>
        </p:txBody>
      </p:sp>
      <p:sp>
        <p:nvSpPr>
          <p:cNvPr id="9" name="Text 5"/>
          <p:cNvSpPr/>
          <p:nvPr/>
        </p:nvSpPr>
        <p:spPr>
          <a:xfrm>
            <a:off x="5235893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Urea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Menos tóxica. Producida por mamíferos. Requiere agua moderada.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740104"/>
            <a:ext cx="2411968" cy="241196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Ácido Úrico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Casi insoluble. Excretado por aves y reptiles. Minimiza pérdida de agua.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71387" y="488513"/>
            <a:ext cx="6847761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Sistemas Excretores: Comparativa</a:t>
            </a:r>
            <a:endParaRPr lang="en-US" sz="3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1461" y="1253133"/>
            <a:ext cx="6487358" cy="61196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94294" y="5188034"/>
            <a:ext cx="2059480" cy="323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Pez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694294" y="5603018"/>
            <a:ext cx="2059480" cy="672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Branquias excretan amoníaco; riñones orina diluida.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245097" y="2362128"/>
            <a:ext cx="2059480" cy="323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Ave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245097" y="2777111"/>
            <a:ext cx="2059480" cy="672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Riñones producen ácido úrico; cloaca elimina desechos.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887619" y="5188034"/>
            <a:ext cx="2059480" cy="323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Mamífero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887619" y="5603018"/>
            <a:ext cx="2059480" cy="672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Nefronas filtran sangre; riñones y vejiga almacenan orina.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571387" y="7510224"/>
            <a:ext cx="11487626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grupo evolucionó sistemas distintos según su ambiente y disponibilidad de agua.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968943"/>
            <a:ext cx="1168956" cy="426244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4" name="Text 1"/>
          <p:cNvSpPr/>
          <p:nvPr/>
        </p:nvSpPr>
        <p:spPr>
          <a:xfrm>
            <a:off x="6416278" y="3036927"/>
            <a:ext cx="8967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CAPÍTULO 3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280190" y="3485912"/>
            <a:ext cx="61619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Termostato Corporal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6280190" y="453485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Mantener la temperatura ideal es esencial para las reacciones enzimáticas y la supervivencia.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1135"/>
            <a:ext cx="12539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Termorregulación: Maestros del Clima Interno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05081"/>
            <a:ext cx="4082891" cy="2268260"/>
          </a:xfrm>
          <a:prstGeom prst="roundRect">
            <a:avLst>
              <a:gd name="adj" fmla="val 1500"/>
            </a:avLst>
          </a:prstGeom>
          <a:solidFill>
            <a:srgbClr val="DFDFE0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0935" y="4407218"/>
            <a:ext cx="228600" cy="228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31075" y="4752023"/>
            <a:ext cx="1808321" cy="17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AEAEB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There was an error generating this image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9638943" y="2765227"/>
            <a:ext cx="4205168" cy="1760577"/>
          </a:xfrm>
          <a:prstGeom prst="roundRect">
            <a:avLst>
              <a:gd name="adj" fmla="val 1933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9865757" y="29920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🦎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Ectotermos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865757" y="3573185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Dependen del ambiente. Se asolean o buscan sombra.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9638943" y="4752618"/>
            <a:ext cx="4205168" cy="1760577"/>
          </a:xfrm>
          <a:prstGeom prst="roundRect">
            <a:avLst>
              <a:gd name="adj" fmla="val 1933"/>
            </a:avLst>
          </a:prstGeom>
          <a:solidFill>
            <a:srgbClr val="F3EEE3"/>
          </a:solidFill>
          <a:ln/>
        </p:spPr>
      </p:sp>
      <p:sp>
        <p:nvSpPr>
          <p:cNvPr id="10" name="Text 7"/>
          <p:cNvSpPr/>
          <p:nvPr/>
        </p:nvSpPr>
        <p:spPr>
          <a:xfrm>
            <a:off x="9865757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🦁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Endotermos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9865757" y="5560576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Generan calor interno. Temperatura constante.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2026-04-07T15:02:08Z</dcterms:created>
  <dcterms:modified xsi:type="dcterms:W3CDTF">2026-04-07T15:02:08Z</dcterms:modified>
</cp:coreProperties>
</file>