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notesMasterIdLst>
    <p:notesMasterId r:id="rId12"/>
  </p:notesMasterIdLst>
  <p:sldSz cx="14630400" cy="8229600"/>
  <p:notesSz cx="8229600" cy="14630400"/>
  <p:embeddedFontLst>
    <p:embeddedFont>
      <p:font typeface="MuseoModerno Medium"/>
      <p:regular r:id="rId17"/>
    </p:embeddedFont>
    <p:embeddedFont>
      <p:font typeface="MuseoModerno Medium"/>
      <p:regular r:id="rId18"/>
    </p:embeddedFont>
    <p:embeddedFont>
      <p:font typeface="MuseoModerno Medium"/>
      <p:regular r:id="rId19"/>
    </p:embeddedFont>
    <p:embeddedFont>
      <p:font typeface="MuseoModerno Medium"/>
      <p:regular r:id="rId20"/>
    </p:embeddedFont>
    <p:embeddedFont>
      <p:font typeface="Source Sans 3"/>
      <p:regular r:id="rId21"/>
    </p:embeddedFont>
    <p:embeddedFont>
      <p:font typeface="Source Sans 3"/>
      <p:regular r:id="rId22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7" Type="http://schemas.openxmlformats.org/officeDocument/2006/relationships/font" Target="fonts/font1.fntdata"/><Relationship Id="rId18" Type="http://schemas.openxmlformats.org/officeDocument/2006/relationships/font" Target="fonts/font2.fntdata"/><Relationship Id="rId19" Type="http://schemas.openxmlformats.org/officeDocument/2006/relationships/font" Target="fonts/font3.fntdata"/><Relationship Id="rId20" Type="http://schemas.openxmlformats.org/officeDocument/2006/relationships/font" Target="fonts/font4.fntdata"/><Relationship Id="rId21" Type="http://schemas.openxmlformats.org/officeDocument/2006/relationships/font" Target="fonts/font5.fntdata"/><Relationship Id="rId22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0-1.png"/><Relationship Id="rId3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1-1.png"/><Relationship Id="rId3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2-1.png"/><Relationship Id="rId3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3-1.png"/><Relationship Id="rId3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4-1.png"/><Relationship Id="rId3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5-1.png"/><Relationship Id="rId3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6-1.png"/><Relationship Id="rId3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7-1.png"/><Relationship Id="rId3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8-1.png"/><Relationship Id="rId3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9-1.png"/><Relationship Id="rId3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slideLayout" Target="../slideLayouts/slideLayout11.xml"/><Relationship Id="rId3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image" Target="../media/image-2-2.svg"/><Relationship Id="rId3" Type="http://schemas.openxmlformats.org/officeDocument/2006/relationships/image" Target="../media/image-2-3.png"/><Relationship Id="rId4" Type="http://schemas.openxmlformats.org/officeDocument/2006/relationships/image" Target="../media/image-2-4.svg"/><Relationship Id="rId5" Type="http://schemas.openxmlformats.org/officeDocument/2006/relationships/slideLayout" Target="../slideLayouts/slideLayout3.xml"/><Relationship Id="rId6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image" Target="../media/image-3-2.png"/><Relationship Id="rId3" Type="http://schemas.openxmlformats.org/officeDocument/2006/relationships/image" Target="../media/image-3-3.png"/><Relationship Id="rId4" Type="http://schemas.openxmlformats.org/officeDocument/2006/relationships/image" Target="../media/image-3-4.png"/><Relationship Id="rId5" Type="http://schemas.openxmlformats.org/officeDocument/2006/relationships/slideLayout" Target="../slideLayouts/slideLayout4.xml"/><Relationship Id="rId6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image" Target="../media/image-4-2.png"/><Relationship Id="rId3" Type="http://schemas.openxmlformats.org/officeDocument/2006/relationships/image" Target="../media/image-4-3.svg"/><Relationship Id="rId4" Type="http://schemas.openxmlformats.org/officeDocument/2006/relationships/image" Target="../media/image-4-4.png"/><Relationship Id="rId5" Type="http://schemas.openxmlformats.org/officeDocument/2006/relationships/image" Target="../media/image-4-5.svg"/><Relationship Id="rId6" Type="http://schemas.openxmlformats.org/officeDocument/2006/relationships/slideLayout" Target="../slideLayouts/slideLayout5.xml"/><Relationship Id="rId7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image" Target="../media/image-6-2.png"/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slideLayout" Target="../slideLayouts/slideLayout8.xml"/><Relationship Id="rId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slideLayout" Target="../slideLayouts/slideLayout9.xml"/><Relationship Id="rId3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slideLayout" Target="../slideLayouts/slideLayout10.xml"/><Relationship Id="rId3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700099"/>
            <a:ext cx="7556421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Herencia No Mendeliana: Más Allá de los Cruces Clásicos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5166598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Patrones de herencia que desafían las leyes de Mendel</a:t>
            </a:r>
            <a:endParaRPr lang="en-US" sz="17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077879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Conclusión: La Complejidad de la Vida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3835598"/>
            <a:ext cx="510302" cy="510302"/>
          </a:xfrm>
          <a:prstGeom prst="roundRect">
            <a:avLst>
              <a:gd name="adj" fmla="val 6667"/>
            </a:avLst>
          </a:prstGeom>
          <a:solidFill>
            <a:srgbClr val="F3EEE3"/>
          </a:solidFill>
          <a:ln/>
        </p:spPr>
      </p:sp>
      <p:sp>
        <p:nvSpPr>
          <p:cNvPr id="5" name="Text 2"/>
          <p:cNvSpPr/>
          <p:nvPr/>
        </p:nvSpPr>
        <p:spPr>
          <a:xfrm>
            <a:off x="1530906" y="391346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Riqueza Genética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530906" y="4403884"/>
            <a:ext cx="681930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La herencia no mendeliana revela la complejidad de la genética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793790" y="5220414"/>
            <a:ext cx="510302" cy="510302"/>
          </a:xfrm>
          <a:prstGeom prst="roundRect">
            <a:avLst>
              <a:gd name="adj" fmla="val 6667"/>
            </a:avLst>
          </a:prstGeom>
          <a:solidFill>
            <a:srgbClr val="F3EEE3"/>
          </a:solidFill>
          <a:ln/>
        </p:spPr>
      </p:sp>
      <p:sp>
        <p:nvSpPr>
          <p:cNvPr id="8" name="Text 5"/>
          <p:cNvSpPr/>
          <p:nvPr/>
        </p:nvSpPr>
        <p:spPr>
          <a:xfrm>
            <a:off x="1530906" y="5298281"/>
            <a:ext cx="292107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Diversidad Fenotípica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1530906" y="5788700"/>
            <a:ext cx="681930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Estos patrones explican la gran variabilidad de características</a:t>
            </a:r>
            <a:endParaRPr lang="en-US" sz="17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245043"/>
            <a:ext cx="995553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¿Qué es la Herencia No Mendeliana?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3407450"/>
            <a:ext cx="6407944" cy="2577108"/>
          </a:xfrm>
          <a:prstGeom prst="roundRect">
            <a:avLst>
              <a:gd name="adj" fmla="val 1320"/>
            </a:avLst>
          </a:prstGeom>
          <a:solidFill>
            <a:srgbClr val="F3EEE3"/>
          </a:solidFill>
          <a:ln/>
        </p:spPr>
      </p:sp>
      <p:sp>
        <p:nvSpPr>
          <p:cNvPr id="4" name="Shape 2"/>
          <p:cNvSpPr/>
          <p:nvPr/>
        </p:nvSpPr>
        <p:spPr>
          <a:xfrm>
            <a:off x="1020604" y="3634264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325F7B"/>
          </a:solidFill>
          <a:ln/>
        </p:spPr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207770" y="3821311"/>
            <a:ext cx="306110" cy="306110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020604" y="454152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Fuera de lo Clásico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1020604" y="5031938"/>
            <a:ext cx="595431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Patrones que no siguen las leyes mendelianas de dominancia completa y segregación independiente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7428548" y="3407450"/>
            <a:ext cx="6408063" cy="2577108"/>
          </a:xfrm>
          <a:prstGeom prst="roundRect">
            <a:avLst>
              <a:gd name="adj" fmla="val 1320"/>
            </a:avLst>
          </a:prstGeom>
          <a:solidFill>
            <a:srgbClr val="F3EEE3"/>
          </a:solidFill>
          <a:ln/>
        </p:spPr>
      </p:sp>
      <p:sp>
        <p:nvSpPr>
          <p:cNvPr id="9" name="Shape 6"/>
          <p:cNvSpPr/>
          <p:nvPr/>
        </p:nvSpPr>
        <p:spPr>
          <a:xfrm>
            <a:off x="7655362" y="3634264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325F7B"/>
          </a:solidFill>
          <a:ln/>
        </p:spPr>
      </p:sp>
      <p:pic>
        <p:nvPicPr>
          <p:cNvPr id="10" name="Image 1" descr="preencoded.png">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42528" y="3821311"/>
            <a:ext cx="306110" cy="306110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7655362" y="4541520"/>
            <a:ext cx="292107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Diversidad Fenotípica</a:t>
            </a:r>
            <a:endParaRPr lang="en-US" sz="2200" dirty="0"/>
          </a:p>
        </p:txBody>
      </p:sp>
      <p:sp>
        <p:nvSpPr>
          <p:cNvPr id="12" name="Text 8"/>
          <p:cNvSpPr/>
          <p:nvPr/>
        </p:nvSpPr>
        <p:spPr>
          <a:xfrm>
            <a:off x="7655362" y="5031938"/>
            <a:ext cx="595443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Explica variaciones que no se ajustan a proporciones mendelianas clásicas</a:t>
            </a:r>
            <a:endParaRPr lang="en-US" sz="17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885587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Dominancia Incompleta: Una Mezcla de Colores</a:t>
            </a:r>
            <a:endParaRPr lang="en-US" sz="4450" dirty="0"/>
          </a:p>
        </p:txBody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790" y="2643307"/>
            <a:ext cx="1134070" cy="1360884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2154674" y="287012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Homozigoto Rojo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2154674" y="3360539"/>
            <a:ext cx="619553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RR</a:t>
            </a:r>
            <a:endParaRPr lang="en-US" sz="1750" dirty="0"/>
          </a:p>
        </p:txBody>
      </p:sp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4004191"/>
            <a:ext cx="1134070" cy="1360884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2154674" y="423100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Heterocigoto</a:t>
            </a:r>
            <a:endParaRPr lang="en-US" sz="2200" dirty="0"/>
          </a:p>
        </p:txBody>
      </p:sp>
      <p:sp>
        <p:nvSpPr>
          <p:cNvPr id="9" name="Text 4"/>
          <p:cNvSpPr/>
          <p:nvPr/>
        </p:nvSpPr>
        <p:spPr>
          <a:xfrm>
            <a:off x="2154674" y="4721423"/>
            <a:ext cx="619553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RW</a:t>
            </a:r>
            <a:endParaRPr lang="en-US" sz="1750" dirty="0"/>
          </a:p>
        </p:txBody>
      </p:sp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90" y="5365075"/>
            <a:ext cx="1134070" cy="1360884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2154674" y="559188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Homozigoto Blanco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2154674" y="6082308"/>
            <a:ext cx="619553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WW</a:t>
            </a:r>
            <a:endParaRPr lang="en-US" sz="1750" dirty="0"/>
          </a:p>
        </p:txBody>
      </p:sp>
      <p:sp>
        <p:nvSpPr>
          <p:cNvPr id="13" name="Text 7"/>
          <p:cNvSpPr/>
          <p:nvPr/>
        </p:nvSpPr>
        <p:spPr>
          <a:xfrm>
            <a:off x="793790" y="6981111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El heterocigoto muestra fenotipo intermedio: 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Rojo × Blanco = Rosa</a:t>
            </a:r>
            <a:endParaRPr lang="en-US" sz="1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908328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Codominancia: Expresión Simultánea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2666048"/>
            <a:ext cx="7556421" cy="2214205"/>
          </a:xfrm>
          <a:prstGeom prst="roundRect">
            <a:avLst>
              <a:gd name="adj" fmla="val 1537"/>
            </a:avLst>
          </a:prstGeom>
          <a:solidFill>
            <a:srgbClr val="F3EEE3"/>
          </a:solidFill>
          <a:ln/>
        </p:spPr>
      </p:sp>
      <p:sp>
        <p:nvSpPr>
          <p:cNvPr id="5" name="Shape 2"/>
          <p:cNvSpPr/>
          <p:nvPr/>
        </p:nvSpPr>
        <p:spPr>
          <a:xfrm>
            <a:off x="1020604" y="2892862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325F7B"/>
          </a:solidFill>
          <a:ln/>
        </p:spPr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07770" y="3079909"/>
            <a:ext cx="306110" cy="30611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1020604" y="3800118"/>
            <a:ext cx="2878812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Grupo Sanguíneo AB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1020604" y="4290536"/>
            <a:ext cx="710279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Ambos antígenos A y B presentes en glóbulos rojos</a:t>
            </a:r>
            <a:endParaRPr lang="en-US" sz="1750" dirty="0"/>
          </a:p>
        </p:txBody>
      </p:sp>
      <p:sp>
        <p:nvSpPr>
          <p:cNvPr id="9" name="Shape 5"/>
          <p:cNvSpPr/>
          <p:nvPr/>
        </p:nvSpPr>
        <p:spPr>
          <a:xfrm>
            <a:off x="793790" y="5107067"/>
            <a:ext cx="7556421" cy="2214205"/>
          </a:xfrm>
          <a:prstGeom prst="roundRect">
            <a:avLst>
              <a:gd name="adj" fmla="val 1537"/>
            </a:avLst>
          </a:prstGeom>
          <a:solidFill>
            <a:srgbClr val="F3EEE3"/>
          </a:solidFill>
          <a:ln/>
        </p:spPr>
      </p:sp>
      <p:sp>
        <p:nvSpPr>
          <p:cNvPr id="10" name="Shape 6"/>
          <p:cNvSpPr/>
          <p:nvPr/>
        </p:nvSpPr>
        <p:spPr>
          <a:xfrm>
            <a:off x="1020604" y="5333881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325F7B"/>
          </a:solidFill>
          <a:ln/>
        </p:spPr>
      </p:sp>
      <p:pic>
        <p:nvPicPr>
          <p:cNvPr id="11" name="Image 2" descr="preencoded.png">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07770" y="5520928"/>
            <a:ext cx="306110" cy="306110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1020604" y="624113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Expresión Completa</a:t>
            </a:r>
            <a:endParaRPr lang="en-US" sz="2200" dirty="0"/>
          </a:p>
        </p:txBody>
      </p:sp>
      <p:sp>
        <p:nvSpPr>
          <p:cNvPr id="13" name="Text 8"/>
          <p:cNvSpPr/>
          <p:nvPr/>
        </p:nvSpPr>
        <p:spPr>
          <a:xfrm>
            <a:off x="1020604" y="6731556"/>
            <a:ext cx="710279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Ambos alelos se expresan sin mezclarse</a:t>
            </a:r>
            <a:endParaRPr lang="en-US" sz="17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023342"/>
            <a:ext cx="10705148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Alelos Múltiples: Más de Dos Opciones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3298388"/>
            <a:ext cx="3402330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300"/>
              </a:lnSpc>
              <a:buNone/>
            </a:pPr>
            <a:r>
              <a:rPr lang="en-US" sz="26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Sistema ABO</a:t>
            </a:r>
            <a:endParaRPr lang="en-US" sz="2650" dirty="0"/>
          </a:p>
        </p:txBody>
      </p:sp>
      <p:sp>
        <p:nvSpPr>
          <p:cNvPr id="4" name="Text 2"/>
          <p:cNvSpPr/>
          <p:nvPr/>
        </p:nvSpPr>
        <p:spPr>
          <a:xfrm>
            <a:off x="793790" y="3950494"/>
            <a:ext cx="4205168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Característica controlada por tres alelos en la población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93790" y="4880372"/>
            <a:ext cx="4205168" cy="12472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: Antígeno A</a:t>
            </a:r>
            <a:endParaRPr lang="en-US" sz="1750" dirty="0"/>
          </a:p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: Antígeno B</a:t>
            </a:r>
            <a:endParaRPr lang="en-US" sz="1750" dirty="0"/>
          </a:p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i: Ausencia de antígenos</a:t>
            </a:r>
            <a:endParaRPr lang="en-US" sz="1750" dirty="0"/>
          </a:p>
        </p:txBody>
      </p:sp>
      <p:pic>
        <p:nvPicPr>
          <p:cNvPr id="6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59981" y="2327434"/>
            <a:ext cx="8284131" cy="4623673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06053"/>
            <a:ext cx="6527602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Herencia Ligada al Sexo</a:t>
            </a:r>
            <a:endParaRPr lang="en-US" sz="44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1968460"/>
            <a:ext cx="3700105" cy="3700105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595205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Daltonismo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793790" y="6442472"/>
            <a:ext cx="637960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Recesivo ligado al X</a:t>
            </a:r>
            <a:endParaRPr lang="en-US" sz="175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6884" y="1968460"/>
            <a:ext cx="3700224" cy="3700224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7456884" y="595217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Hemofilia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7456884" y="6442591"/>
            <a:ext cx="637972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Recesivo ligado al X</a:t>
            </a:r>
            <a:endParaRPr lang="en-US" sz="1750" dirty="0"/>
          </a:p>
        </p:txBody>
      </p:sp>
      <p:sp>
        <p:nvSpPr>
          <p:cNvPr id="9" name="Text 5"/>
          <p:cNvSpPr/>
          <p:nvPr/>
        </p:nvSpPr>
        <p:spPr>
          <a:xfrm>
            <a:off x="793790" y="7060644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Genes localizados en cromosomas sexuales (X o Y)</a:t>
            </a:r>
            <a:endParaRPr lang="en-US" sz="17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388388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Epistasis: Un Gen Modifica a Otro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3146108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MuseoModerno Light" pitchFamily="34" charset="0"/>
                <a:ea typeface="MuseoModerno Light" pitchFamily="34" charset="-122"/>
                <a:cs typeface="MuseoModerno Light" pitchFamily="34" charset="-120"/>
              </a:rPr>
              <a:t>01</a:t>
            </a:r>
            <a:endParaRPr lang="en-US" sz="1750" dirty="0"/>
          </a:p>
        </p:txBody>
      </p:sp>
      <p:sp>
        <p:nvSpPr>
          <p:cNvPr id="5" name="Shape 2"/>
          <p:cNvSpPr/>
          <p:nvPr/>
        </p:nvSpPr>
        <p:spPr>
          <a:xfrm>
            <a:off x="6280190" y="3501152"/>
            <a:ext cx="3664744" cy="30480"/>
          </a:xfrm>
          <a:prstGeom prst="rect">
            <a:avLst/>
          </a:prstGeom>
          <a:solidFill>
            <a:srgbClr val="325F7B"/>
          </a:solidFill>
          <a:ln/>
        </p:spPr>
      </p:sp>
      <p:sp>
        <p:nvSpPr>
          <p:cNvPr id="6" name="Text 3"/>
          <p:cNvSpPr/>
          <p:nvPr/>
        </p:nvSpPr>
        <p:spPr>
          <a:xfrm>
            <a:off x="6280190" y="367545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Gen Epistático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6280190" y="4165878"/>
            <a:ext cx="3664744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Enmascara o modifica la expresión de otro gen</a:t>
            </a:r>
            <a:endParaRPr lang="en-US" sz="1750" dirty="0"/>
          </a:p>
        </p:txBody>
      </p:sp>
      <p:sp>
        <p:nvSpPr>
          <p:cNvPr id="8" name="Text 5"/>
          <p:cNvSpPr/>
          <p:nvPr/>
        </p:nvSpPr>
        <p:spPr>
          <a:xfrm>
            <a:off x="10171748" y="3146108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MuseoModerno Light" pitchFamily="34" charset="0"/>
                <a:ea typeface="MuseoModerno Light" pitchFamily="34" charset="-122"/>
                <a:cs typeface="MuseoModerno Light" pitchFamily="34" charset="-120"/>
              </a:rPr>
              <a:t>02</a:t>
            </a:r>
            <a:endParaRPr lang="en-US" sz="1750" dirty="0"/>
          </a:p>
        </p:txBody>
      </p:sp>
      <p:sp>
        <p:nvSpPr>
          <p:cNvPr id="9" name="Shape 6"/>
          <p:cNvSpPr/>
          <p:nvPr/>
        </p:nvSpPr>
        <p:spPr>
          <a:xfrm>
            <a:off x="10171748" y="3501152"/>
            <a:ext cx="3664863" cy="30480"/>
          </a:xfrm>
          <a:prstGeom prst="rect">
            <a:avLst/>
          </a:prstGeom>
          <a:solidFill>
            <a:srgbClr val="325F7B"/>
          </a:solidFill>
          <a:ln/>
        </p:spPr>
      </p:sp>
      <p:sp>
        <p:nvSpPr>
          <p:cNvPr id="10" name="Text 7"/>
          <p:cNvSpPr/>
          <p:nvPr/>
        </p:nvSpPr>
        <p:spPr>
          <a:xfrm>
            <a:off x="10171748" y="367545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Gen Hipostático</a:t>
            </a:r>
            <a:endParaRPr lang="en-US" sz="2200" dirty="0"/>
          </a:p>
        </p:txBody>
      </p:sp>
      <p:sp>
        <p:nvSpPr>
          <p:cNvPr id="11" name="Text 8"/>
          <p:cNvSpPr/>
          <p:nvPr/>
        </p:nvSpPr>
        <p:spPr>
          <a:xfrm>
            <a:off x="10171748" y="4165878"/>
            <a:ext cx="366486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Su expresión es modificada por el gen epistático</a:t>
            </a:r>
            <a:endParaRPr lang="en-US" sz="1750" dirty="0"/>
          </a:p>
        </p:txBody>
      </p:sp>
      <p:sp>
        <p:nvSpPr>
          <p:cNvPr id="12" name="Text 9"/>
          <p:cNvSpPr/>
          <p:nvPr/>
        </p:nvSpPr>
        <p:spPr>
          <a:xfrm>
            <a:off x="6280190" y="5288518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MuseoModerno Light" pitchFamily="34" charset="0"/>
                <a:ea typeface="MuseoModerno Light" pitchFamily="34" charset="-122"/>
                <a:cs typeface="MuseoModerno Light" pitchFamily="34" charset="-120"/>
              </a:rPr>
              <a:t>03</a:t>
            </a:r>
            <a:endParaRPr lang="en-US" sz="1750" dirty="0"/>
          </a:p>
        </p:txBody>
      </p:sp>
      <p:sp>
        <p:nvSpPr>
          <p:cNvPr id="13" name="Shape 10"/>
          <p:cNvSpPr/>
          <p:nvPr/>
        </p:nvSpPr>
        <p:spPr>
          <a:xfrm>
            <a:off x="6280190" y="5643563"/>
            <a:ext cx="7556421" cy="30480"/>
          </a:xfrm>
          <a:prstGeom prst="rect">
            <a:avLst/>
          </a:prstGeom>
          <a:solidFill>
            <a:srgbClr val="325F7B"/>
          </a:solidFill>
          <a:ln/>
        </p:spPr>
      </p:sp>
      <p:sp>
        <p:nvSpPr>
          <p:cNvPr id="14" name="Text 11"/>
          <p:cNvSpPr/>
          <p:nvPr/>
        </p:nvSpPr>
        <p:spPr>
          <a:xfrm>
            <a:off x="6280190" y="581787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Resultado</a:t>
            </a:r>
            <a:endParaRPr lang="en-US" sz="2200" dirty="0"/>
          </a:p>
        </p:txBody>
      </p:sp>
      <p:sp>
        <p:nvSpPr>
          <p:cNvPr id="15" name="Text 12"/>
          <p:cNvSpPr/>
          <p:nvPr/>
        </p:nvSpPr>
        <p:spPr>
          <a:xfrm>
            <a:off x="6280190" y="6308288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Patrón fenotípico no mendeliano</a:t>
            </a:r>
            <a:endParaRPr lang="en-US" sz="17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754624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Herencia Mitocondrial: La Herencia Materna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6280190" y="3512344"/>
            <a:ext cx="7556421" cy="1367909"/>
          </a:xfrm>
          <a:prstGeom prst="roundRect">
            <a:avLst>
              <a:gd name="adj" fmla="val 2487"/>
            </a:avLst>
          </a:prstGeom>
          <a:solidFill>
            <a:srgbClr val="FFFCF5"/>
          </a:solidFill>
          <a:ln w="30480">
            <a:solidFill>
              <a:srgbClr val="D9D4C9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537484" y="376963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DNA Mitocondrial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6537484" y="4260056"/>
            <a:ext cx="704183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Genes en mitocondrias transmitidos maternamente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6280190" y="5107067"/>
            <a:ext cx="7556421" cy="1367909"/>
          </a:xfrm>
          <a:prstGeom prst="roundRect">
            <a:avLst>
              <a:gd name="adj" fmla="val 2487"/>
            </a:avLst>
          </a:prstGeom>
          <a:solidFill>
            <a:srgbClr val="FFFCF5"/>
          </a:solidFill>
          <a:ln w="30480">
            <a:solidFill>
              <a:srgbClr val="D9D4C9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6537484" y="5364361"/>
            <a:ext cx="298227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Transmisión Exclusiva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6537484" y="5854779"/>
            <a:ext cx="704183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Solo las madres transmiten a la descendencia</a:t>
            </a:r>
            <a:endParaRPr lang="en-US" sz="17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815584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Impronta Genómica y Disomía Uniparental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3573304"/>
            <a:ext cx="7556421" cy="1306949"/>
          </a:xfrm>
          <a:prstGeom prst="roundRect">
            <a:avLst>
              <a:gd name="adj" fmla="val 2603"/>
            </a:avLst>
          </a:prstGeom>
          <a:solidFill>
            <a:srgbClr val="F3EEE3"/>
          </a:solidFill>
          <a:ln/>
        </p:spPr>
      </p:sp>
      <p:sp>
        <p:nvSpPr>
          <p:cNvPr id="5" name="Text 2"/>
          <p:cNvSpPr/>
          <p:nvPr/>
        </p:nvSpPr>
        <p:spPr>
          <a:xfrm>
            <a:off x="1020604" y="380011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Impronta Genómica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020604" y="4290536"/>
            <a:ext cx="710279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Expresión génica depende del progenitor que lo transmitió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793790" y="5107067"/>
            <a:ext cx="7556421" cy="1306949"/>
          </a:xfrm>
          <a:prstGeom prst="roundRect">
            <a:avLst>
              <a:gd name="adj" fmla="val 2603"/>
            </a:avLst>
          </a:prstGeom>
          <a:solidFill>
            <a:srgbClr val="F3EEE3"/>
          </a:solidFill>
          <a:ln/>
        </p:spPr>
      </p:sp>
      <p:sp>
        <p:nvSpPr>
          <p:cNvPr id="8" name="Text 5"/>
          <p:cNvSpPr/>
          <p:nvPr/>
        </p:nvSpPr>
        <p:spPr>
          <a:xfrm>
            <a:off x="1020604" y="533388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Disomía Uniparental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1020604" y="5824299"/>
            <a:ext cx="710279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Ambos cromosomas de un par provienen del mismo progenitor</a:t>
            </a:r>
            <a:endParaRPr lang="en-US" sz="17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2026-04-04T01:25:08Z</dcterms:created>
  <dcterms:modified xsi:type="dcterms:W3CDTF">2026-04-04T01:25:08Z</dcterms:modified>
</cp:coreProperties>
</file>