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  <p:embeddedFontLst>
    <p:embeddedFont>
      <p:font typeface="Roboto Slab"/>
      <p:regular r:id="rId17"/>
    </p:embeddedFont>
    <p:embeddedFont>
      <p:font typeface="Roboto Slab"/>
      <p:regular r:id="rId18"/>
    </p:embeddedFont>
    <p:embeddedFont>
      <p:font typeface="Roboto"/>
      <p:regular r:id="rId19"/>
    </p:embeddedFont>
    <p:embeddedFont>
      <p:font typeface="Roboto"/>
      <p:regular r:id="rId20"/>
    </p:embeddedFont>
    <p:embeddedFont>
      <p:font typeface="Roboto"/>
      <p:regular r:id="rId21"/>
    </p:embeddedFont>
    <p:embeddedFont>
      <p:font typeface="Roboto"/>
      <p:regular r:id="rId22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Relationship Id="rId19" Type="http://schemas.openxmlformats.org/officeDocument/2006/relationships/font" Target="fonts/font3.fntdata"/><Relationship Id="rId20" Type="http://schemas.openxmlformats.org/officeDocument/2006/relationships/font" Target="fonts/font4.fntdata"/><Relationship Id="rId21" Type="http://schemas.openxmlformats.org/officeDocument/2006/relationships/font" Target="fonts/font5.fntdata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sv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image" Target="../media/image-2-6.svg"/><Relationship Id="rId7" Type="http://schemas.openxmlformats.org/officeDocument/2006/relationships/image" Target="../media/image-2-7.png"/><Relationship Id="rId8" Type="http://schemas.openxmlformats.org/officeDocument/2006/relationships/image" Target="../media/image-2-8.png"/><Relationship Id="rId9" Type="http://schemas.openxmlformats.org/officeDocument/2006/relationships/image" Target="../media/image-2-9.svg"/><Relationship Id="rId10" Type="http://schemas.openxmlformats.org/officeDocument/2006/relationships/slideLayout" Target="../slideLayouts/slideLayout3.xml"/><Relationship Id="rId11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svg"/><Relationship Id="rId4" Type="http://schemas.openxmlformats.org/officeDocument/2006/relationships/image" Target="../media/image-4-4.png"/><Relationship Id="rId5" Type="http://schemas.openxmlformats.org/officeDocument/2006/relationships/image" Target="../media/image-4-5.svg"/><Relationship Id="rId6" Type="http://schemas.openxmlformats.org/officeDocument/2006/relationships/image" Target="../media/image-4-6.png"/><Relationship Id="rId7" Type="http://schemas.openxmlformats.org/officeDocument/2006/relationships/image" Target="../media/image-4-7.svg"/><Relationship Id="rId8" Type="http://schemas.openxmlformats.org/officeDocument/2006/relationships/slideLayout" Target="../slideLayouts/slideLayout5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slideLayout" Target="../slideLayouts/slideLayout8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svg"/><Relationship Id="rId4" Type="http://schemas.openxmlformats.org/officeDocument/2006/relationships/image" Target="../media/image-9-4.png"/><Relationship Id="rId5" Type="http://schemas.openxmlformats.org/officeDocument/2006/relationships/image" Target="../media/image-9-5.svg"/><Relationship Id="rId6" Type="http://schemas.openxmlformats.org/officeDocument/2006/relationships/image" Target="../media/image-9-6.png"/><Relationship Id="rId7" Type="http://schemas.openxmlformats.org/officeDocument/2006/relationships/image" Target="../media/image-9-7.svg"/><Relationship Id="rId8" Type="http://schemas.openxmlformats.org/officeDocument/2006/relationships/image" Target="../media/image-9-8.png"/><Relationship Id="rId9" Type="http://schemas.openxmlformats.org/officeDocument/2006/relationships/image" Target="../media/image-9-9.svg"/><Relationship Id="rId10" Type="http://schemas.openxmlformats.org/officeDocument/2006/relationships/slideLayout" Target="../slideLayouts/slideLayout10.xml"/><Relationship Id="rId11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518648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Introducción a la Genética Molecular: El Lenguaje de la Vida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985147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Descubre cómo el código genético define quiénes somos y cómo la ciencia está revolucionando nuestra comprensión de la vida.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00689"/>
            <a:ext cx="820209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¿Qué es la Genética Molecular?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863096"/>
            <a:ext cx="4196358" cy="3665815"/>
          </a:xfrm>
          <a:prstGeom prst="roundRect">
            <a:avLst>
              <a:gd name="adj" fmla="val 928"/>
            </a:avLst>
          </a:prstGeom>
          <a:solidFill>
            <a:srgbClr val="E9ECF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0604" y="3089910"/>
            <a:ext cx="680442" cy="680442"/>
          </a:xfrm>
          <a:prstGeom prst="rect">
            <a:avLst/>
          </a:prstGeom>
        </p:spPr>
      </p:pic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7770" y="3276957"/>
            <a:ext cx="306110" cy="30611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20604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Definición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1020604" y="4487585"/>
            <a:ext cx="374273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 rama de la biología que estudia la estructura y función de los genes a nivel molecular, explorando cómo la información se almacena y transmite.</a:t>
            </a:r>
            <a:endParaRPr lang="en-US" sz="1750" dirty="0"/>
          </a:p>
        </p:txBody>
      </p:sp>
      <p:sp>
        <p:nvSpPr>
          <p:cNvPr id="8" name="Shape 4"/>
          <p:cNvSpPr/>
          <p:nvPr/>
        </p:nvSpPr>
        <p:spPr>
          <a:xfrm>
            <a:off x="5216962" y="2863096"/>
            <a:ext cx="4196358" cy="3665815"/>
          </a:xfrm>
          <a:prstGeom prst="roundRect">
            <a:avLst>
              <a:gd name="adj" fmla="val 928"/>
            </a:avLst>
          </a:prstGeom>
          <a:solidFill>
            <a:srgbClr val="E9ECF2"/>
          </a:solidFill>
          <a:ln/>
        </p:spPr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3776" y="3089910"/>
            <a:ext cx="680442" cy="680442"/>
          </a:xfrm>
          <a:prstGeom prst="rect">
            <a:avLst/>
          </a:prstGeom>
        </p:spPr>
      </p:pic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0942" y="3276957"/>
            <a:ext cx="306110" cy="30611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443776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Objetos de estudio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5443776" y="4487585"/>
            <a:ext cx="374273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 enfoca en el ADN, ARN y las proteínas que codifican, comprendiendo cómo estas moléculas interactúan para mantener la vida.</a:t>
            </a:r>
            <a:endParaRPr lang="en-US" sz="1750" dirty="0"/>
          </a:p>
        </p:txBody>
      </p:sp>
      <p:sp>
        <p:nvSpPr>
          <p:cNvPr id="13" name="Shape 7"/>
          <p:cNvSpPr/>
          <p:nvPr/>
        </p:nvSpPr>
        <p:spPr>
          <a:xfrm>
            <a:off x="9640133" y="2863096"/>
            <a:ext cx="4196358" cy="3665815"/>
          </a:xfrm>
          <a:prstGeom prst="roundRect">
            <a:avLst>
              <a:gd name="adj" fmla="val 928"/>
            </a:avLst>
          </a:prstGeom>
          <a:solidFill>
            <a:srgbClr val="E9ECF2"/>
          </a:solidFill>
          <a:ln/>
        </p:spPr>
      </p:sp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6948" y="3089910"/>
            <a:ext cx="680442" cy="680442"/>
          </a:xfrm>
          <a:prstGeom prst="rect">
            <a:avLst/>
          </a:prstGeom>
        </p:spPr>
      </p:pic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054114" y="3276957"/>
            <a:ext cx="306110" cy="306110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866948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Preguntas clave</a:t>
            </a:r>
            <a:endParaRPr lang="en-US" sz="2200" dirty="0"/>
          </a:p>
        </p:txBody>
      </p:sp>
      <p:sp>
        <p:nvSpPr>
          <p:cNvPr id="17" name="Text 9"/>
          <p:cNvSpPr/>
          <p:nvPr/>
        </p:nvSpPr>
        <p:spPr>
          <a:xfrm>
            <a:off x="9866948" y="4487585"/>
            <a:ext cx="374273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Busca responder: ¿Cómo heredamos características? ¿Cómo funcionan nuestras células? ¿Qué causa las enfermedades genéticas?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2711" y="874633"/>
            <a:ext cx="10835045" cy="6542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150"/>
              </a:lnSpc>
              <a:buNone/>
            </a:pPr>
            <a:r>
              <a:rPr lang="en-US" sz="41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El ADN: La Molécula Maestra de la Herencia</a:t>
            </a:r>
            <a:endParaRPr lang="en-US" sz="41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2711" y="2248614"/>
            <a:ext cx="8378428" cy="467629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29537" y="2011918"/>
            <a:ext cx="3101697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Descubrimiento histórico</a:t>
            </a:r>
            <a:endParaRPr lang="en-US" sz="2050" dirty="0"/>
          </a:p>
        </p:txBody>
      </p:sp>
      <p:sp>
        <p:nvSpPr>
          <p:cNvPr id="5" name="Text 2"/>
          <p:cNvSpPr/>
          <p:nvPr/>
        </p:nvSpPr>
        <p:spPr>
          <a:xfrm>
            <a:off x="9629537" y="2532221"/>
            <a:ext cx="4275653" cy="9665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Watson y Crick revelaron la doble hélice en 1953, transformando nuestra comprensión de la herencia.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629537" y="3692009"/>
            <a:ext cx="2617232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Estructura del ADN</a:t>
            </a:r>
            <a:endParaRPr lang="en-US" sz="2050" dirty="0"/>
          </a:p>
        </p:txBody>
      </p:sp>
      <p:sp>
        <p:nvSpPr>
          <p:cNvPr id="7" name="Text 4"/>
          <p:cNvSpPr/>
          <p:nvPr/>
        </p:nvSpPr>
        <p:spPr>
          <a:xfrm>
            <a:off x="9629537" y="4212312"/>
            <a:ext cx="4275653" cy="12887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Dos cadenas entrelazadas formadas por nucleótidos: Adenina (A), Timina (T), Citosina (C) y Guanina (G). La secuencia de estas bases codifica toda la información genética.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629537" y="5694283"/>
            <a:ext cx="2617232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Complementariedad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9629537" y="6214586"/>
            <a:ext cx="4275653" cy="9665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 se empareja con T, y C con G, asegurando la fidelidad en la replicación y transmisión de información.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500545" y="484346"/>
            <a:ext cx="8320445" cy="526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100"/>
              </a:lnSpc>
              <a:buNone/>
            </a:pPr>
            <a:r>
              <a:rPr lang="en-US" sz="33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El Dogma Central de la Biología Molecular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1500545" y="1261348"/>
            <a:ext cx="11629192" cy="235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850"/>
              </a:lnSpc>
              <a:buNone/>
            </a:pPr>
            <a:r>
              <a:rPr lang="en-US" sz="13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flujo de información genética sigue una dirección fundamental que explica cómo se expresa la información almacenada en el ADN.</a:t>
            </a:r>
            <a:endParaRPr lang="en-US" sz="13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14299" y="1637228"/>
            <a:ext cx="6801564" cy="610790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097446" y="2847885"/>
            <a:ext cx="2535115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Replicación</a:t>
            </a:r>
            <a:endParaRPr lang="en-US" sz="20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91668" y="4225191"/>
            <a:ext cx="581449" cy="58144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799455" y="6209567"/>
            <a:ext cx="2455349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Transcripción</a:t>
            </a:r>
            <a:endParaRPr lang="en-US" sz="20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29773" y="4579693"/>
            <a:ext cx="581449" cy="58144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978797" y="3532359"/>
            <a:ext cx="2455350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Traducción</a:t>
            </a:r>
            <a:endParaRPr lang="en-US" sz="20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85984" y="4960360"/>
            <a:ext cx="581448" cy="58144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7020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Replicación del ADN: Copiando el Código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427922"/>
            <a:ext cx="3664744" cy="3173849"/>
          </a:xfrm>
          <a:prstGeom prst="roundRect">
            <a:avLst>
              <a:gd name="adj" fmla="val 1072"/>
            </a:avLst>
          </a:prstGeom>
          <a:solidFill>
            <a:srgbClr val="FBFCFE"/>
          </a:solidFill>
          <a:ln w="30480">
            <a:solidFill>
              <a:srgbClr val="CFD2D8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51084" y="2685217"/>
            <a:ext cx="315015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Proceso semiconservador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51084" y="3529965"/>
            <a:ext cx="315015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Cada nueva molécula de ADN contiene una cadena original (plantilla) y una cadena recién sintetizada, preservando la información original.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348" y="2427922"/>
            <a:ext cx="3664863" cy="3173849"/>
          </a:xfrm>
          <a:prstGeom prst="roundRect">
            <a:avLst>
              <a:gd name="adj" fmla="val 1072"/>
            </a:avLst>
          </a:prstGeom>
          <a:solidFill>
            <a:srgbClr val="FBFCFE"/>
          </a:solidFill>
          <a:ln w="30480">
            <a:solidFill>
              <a:srgbClr val="CFD2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42642" y="26852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Enzimas clave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42642" y="3175635"/>
            <a:ext cx="315027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ADN polimerasa sintetiza la nueva cadena, helicasa desenrolla la doble hélice, y otras enzimas verifican y corrigen errores.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828586"/>
            <a:ext cx="7556421" cy="1730812"/>
          </a:xfrm>
          <a:prstGeom prst="roundRect">
            <a:avLst>
              <a:gd name="adj" fmla="val 1966"/>
            </a:avLst>
          </a:prstGeom>
          <a:solidFill>
            <a:srgbClr val="FBFCFE"/>
          </a:solidFill>
          <a:ln w="30480">
            <a:solidFill>
              <a:srgbClr val="CFD2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51084" y="608588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Fidelidad genética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51084" y="6576298"/>
            <a:ext cx="704183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proceso asegura la transmisión fiel de la información genética a las células hijas con una tasa de error extremadamente baja.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48916"/>
            <a:ext cx="829901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Transcripción: Del ADN al ARN</a:t>
            </a:r>
            <a:endParaRPr lang="en-US" sz="44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90" y="2327434"/>
            <a:ext cx="8284131" cy="462367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38943" y="21246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El proceso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9638943" y="2705814"/>
            <a:ext cx="4205168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genoma se "lee" para crear moléculas de ARN mediante la enzima ARN polimerasa, que construye una cadena complementaria de ARN.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9638943" y="43842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Tipos de ARN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9638943" y="4965383"/>
            <a:ext cx="4205168" cy="23360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ARNm (mensajero):</a:t>
            </a:r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Lleva la información del ADN al ribosoma</a:t>
            </a:r>
            <a:endParaRPr lang="en-US" sz="1750" dirty="0"/>
          </a:p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ARNt (transferencia):</a:t>
            </a:r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Transporta aminoácidos durante la traducción</a:t>
            </a:r>
            <a:endParaRPr lang="en-US" sz="1750" dirty="0"/>
          </a:p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ARNr (ribosómico):</a:t>
            </a:r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Componente estructural de los ribosomas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4489" y="679609"/>
            <a:ext cx="7795022" cy="12044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700"/>
              </a:lnSpc>
              <a:buNone/>
            </a:pPr>
            <a:r>
              <a:rPr lang="en-US" sz="37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Traducción: Construyendo Proteínas</a:t>
            </a:r>
            <a:endParaRPr lang="en-US" sz="37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89" y="2129671"/>
            <a:ext cx="963692" cy="135505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801892" y="2322314"/>
            <a:ext cx="2409230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ARNm viaja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1801892" y="2721769"/>
            <a:ext cx="6667619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ARN mensajero sale del núcleo y llega al ribosoma, la "fábrica de proteínas" celular.</a:t>
            </a:r>
            <a:endParaRPr lang="en-US" sz="15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3484721"/>
            <a:ext cx="963692" cy="135505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01892" y="3677364"/>
            <a:ext cx="2409230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Código genético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801892" y="4076819"/>
            <a:ext cx="6667619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Los tripletes de bases (codones) en el ARNm determinan la secuencia exacta de aminoácidos.</a:t>
            </a:r>
            <a:endParaRPr lang="en-US" sz="15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89" y="4839772"/>
            <a:ext cx="963692" cy="135505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801892" y="5032415"/>
            <a:ext cx="2409230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ARNt transporta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1801892" y="5431869"/>
            <a:ext cx="6667619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ARN de transferencia lleva los aminoácidos correctos correspondientes a cada codón.</a:t>
            </a:r>
            <a:endParaRPr lang="en-US" sz="15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89" y="6194822"/>
            <a:ext cx="963692" cy="1355050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801892" y="6387465"/>
            <a:ext cx="2409230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8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Proteína formada</a:t>
            </a:r>
            <a:endParaRPr lang="en-US" sz="1850" dirty="0"/>
          </a:p>
        </p:txBody>
      </p:sp>
      <p:sp>
        <p:nvSpPr>
          <p:cNvPr id="15" name="Text 8"/>
          <p:cNvSpPr/>
          <p:nvPr/>
        </p:nvSpPr>
        <p:spPr>
          <a:xfrm>
            <a:off x="1801892" y="6786920"/>
            <a:ext cx="6667619" cy="5703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5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Las proteínas son las "obreras" de la célula, realizando la mayoría de las funciones vitales.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3303" y="684252"/>
            <a:ext cx="7717393" cy="12734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000"/>
              </a:lnSpc>
              <a:buNone/>
            </a:pPr>
            <a:r>
              <a:rPr lang="en-US" sz="40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El Código Genético: Un Lenguaje Universal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713303" y="2334220"/>
            <a:ext cx="3744278" cy="672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250"/>
              </a:lnSpc>
              <a:buNone/>
            </a:pPr>
            <a:r>
              <a:rPr lang="en-US" sz="52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64</a:t>
            </a:r>
            <a:endParaRPr lang="en-US" sz="5250" dirty="0"/>
          </a:p>
        </p:txBody>
      </p:sp>
      <p:sp>
        <p:nvSpPr>
          <p:cNvPr id="5" name="Text 2"/>
          <p:cNvSpPr/>
          <p:nvPr/>
        </p:nvSpPr>
        <p:spPr>
          <a:xfrm>
            <a:off x="1311712" y="3245763"/>
            <a:ext cx="2547461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0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Codones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713303" y="3674031"/>
            <a:ext cx="3744278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Combinaciones posibles de tres bases nitrogenadas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4686419" y="2334220"/>
            <a:ext cx="3744278" cy="672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250"/>
              </a:lnSpc>
              <a:buNone/>
            </a:pPr>
            <a:r>
              <a:rPr lang="en-US" sz="52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20</a:t>
            </a:r>
            <a:endParaRPr lang="en-US" sz="5250" dirty="0"/>
          </a:p>
        </p:txBody>
      </p:sp>
      <p:sp>
        <p:nvSpPr>
          <p:cNvPr id="8" name="Text 5"/>
          <p:cNvSpPr/>
          <p:nvPr/>
        </p:nvSpPr>
        <p:spPr>
          <a:xfrm>
            <a:off x="5284827" y="3245763"/>
            <a:ext cx="2547461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0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Aminoácidos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4686419" y="3674031"/>
            <a:ext cx="3744278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Especificados por la mayoría de los codones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2699861" y="4761190"/>
            <a:ext cx="3744278" cy="672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250"/>
              </a:lnSpc>
              <a:buNone/>
            </a:pPr>
            <a:r>
              <a:rPr lang="en-US" sz="52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5250" dirty="0"/>
          </a:p>
        </p:txBody>
      </p:sp>
      <p:sp>
        <p:nvSpPr>
          <p:cNvPr id="11" name="Text 8"/>
          <p:cNvSpPr/>
          <p:nvPr/>
        </p:nvSpPr>
        <p:spPr>
          <a:xfrm>
            <a:off x="3298269" y="5672733"/>
            <a:ext cx="2547461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0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Señales especiales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2699861" y="6101001"/>
            <a:ext cx="3744278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Codones de inicio y fin para controlar la traducción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713303" y="6926104"/>
            <a:ext cx="7717393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 código genético es </a:t>
            </a:r>
            <a:pPr algn="l" indent="0" marL="0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casi universal</a:t>
            </a:r>
            <a:pPr algn="l" indent="0" marL="0">
              <a:lnSpc>
                <a:spcPts val="2400"/>
              </a:lnSpc>
              <a:buNone/>
            </a:pPr>
            <a:r>
              <a:rPr lang="en-US" sz="16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 todos los organismos vivos, desde bacterias hasta humanos, evidenciando un origen común de toda la vida.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7088" y="1479233"/>
            <a:ext cx="7622977" cy="461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600"/>
              </a:lnSpc>
              <a:buNone/>
            </a:pPr>
            <a:r>
              <a:rPr lang="en-US" sz="29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Ingeniería Genética y Aplicaciones Médicas</a:t>
            </a:r>
            <a:endParaRPr lang="en-US" sz="29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088" y="2085142"/>
            <a:ext cx="369332" cy="36933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17088" y="2574727"/>
            <a:ext cx="1977628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Manipulación del ADN</a:t>
            </a:r>
            <a:endParaRPr lang="en-US" sz="1450" dirty="0"/>
          </a:p>
        </p:txBody>
      </p:sp>
      <p:sp>
        <p:nvSpPr>
          <p:cNvPr id="6" name="Text 2"/>
          <p:cNvSpPr/>
          <p:nvPr/>
        </p:nvSpPr>
        <p:spPr>
          <a:xfrm>
            <a:off x="517088" y="2863215"/>
            <a:ext cx="8109823" cy="1951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Técnicas para modificar el material genético de organismos para fines terapéuticos, agrícolas y de investigación científica.</a:t>
            </a:r>
            <a:endParaRPr lang="en-US" sz="11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7088" y="3250763"/>
            <a:ext cx="369332" cy="36933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17088" y="3740348"/>
            <a:ext cx="1846897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Diagnóstico genético</a:t>
            </a:r>
            <a:endParaRPr lang="en-US" sz="1450" dirty="0"/>
          </a:p>
        </p:txBody>
      </p:sp>
      <p:sp>
        <p:nvSpPr>
          <p:cNvPr id="9" name="Text 4"/>
          <p:cNvSpPr/>
          <p:nvPr/>
        </p:nvSpPr>
        <p:spPr>
          <a:xfrm>
            <a:off x="517088" y="4028837"/>
            <a:ext cx="8109823" cy="1951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Detección de mutaciones y variaciones genéticas para identificar enfermedades hereditarias y predisposiciones.</a:t>
            </a:r>
            <a:endParaRPr lang="en-US" sz="11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7088" y="4416385"/>
            <a:ext cx="369332" cy="36933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17088" y="4905970"/>
            <a:ext cx="1846897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Terapia génica</a:t>
            </a:r>
            <a:endParaRPr lang="en-US" sz="1450" dirty="0"/>
          </a:p>
        </p:txBody>
      </p:sp>
      <p:sp>
        <p:nvSpPr>
          <p:cNvPr id="12" name="Text 6"/>
          <p:cNvSpPr/>
          <p:nvPr/>
        </p:nvSpPr>
        <p:spPr>
          <a:xfrm>
            <a:off x="517088" y="5194459"/>
            <a:ext cx="8109823" cy="3902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Corrección de genes defectuosos para tratar enfermedades genéticas, ofreciendo potencial curativo en lugar de solo alivio de síntomas.</a:t>
            </a:r>
            <a:endParaRPr lang="en-US" sz="11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7088" y="5777151"/>
            <a:ext cx="369332" cy="36933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17088" y="6266736"/>
            <a:ext cx="1846897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8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Fármacos y vacunas</a:t>
            </a:r>
            <a:endParaRPr lang="en-US" sz="1450" dirty="0"/>
          </a:p>
        </p:txBody>
      </p:sp>
      <p:sp>
        <p:nvSpPr>
          <p:cNvPr id="15" name="Text 8"/>
          <p:cNvSpPr/>
          <p:nvPr/>
        </p:nvSpPr>
        <p:spPr>
          <a:xfrm>
            <a:off x="517088" y="6555224"/>
            <a:ext cx="8109823" cy="1951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Desarrollo de medicamentos personalizados y vacunas basadas en la comprensión molecular de patógenos y respuestas.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34457" y="1432441"/>
            <a:ext cx="7495580" cy="5786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550"/>
              </a:lnSpc>
              <a:buNone/>
            </a:pPr>
            <a:r>
              <a:rPr lang="en-US" sz="360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El Futuro de la Genética Molecular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10046970" y="2237780"/>
            <a:ext cx="22860" cy="3511272"/>
          </a:xfrm>
          <a:prstGeom prst="roundRect">
            <a:avLst>
              <a:gd name="adj" fmla="val 121500"/>
            </a:avLst>
          </a:prstGeom>
          <a:solidFill>
            <a:srgbClr val="CFD2D8"/>
          </a:solidFill>
          <a:ln/>
        </p:spPr>
      </p:sp>
      <p:sp>
        <p:nvSpPr>
          <p:cNvPr id="5" name="Shape 2"/>
          <p:cNvSpPr/>
          <p:nvPr/>
        </p:nvSpPr>
        <p:spPr>
          <a:xfrm>
            <a:off x="9317534" y="2434590"/>
            <a:ext cx="555427" cy="22860"/>
          </a:xfrm>
          <a:prstGeom prst="roundRect">
            <a:avLst>
              <a:gd name="adj" fmla="val 121500"/>
            </a:avLst>
          </a:prstGeom>
          <a:solidFill>
            <a:srgbClr val="CFD2D8"/>
          </a:solidFill>
          <a:ln/>
        </p:spPr>
      </p:sp>
      <p:sp>
        <p:nvSpPr>
          <p:cNvPr id="6" name="Shape 3"/>
          <p:cNvSpPr/>
          <p:nvPr/>
        </p:nvSpPr>
        <p:spPr>
          <a:xfrm>
            <a:off x="9850100" y="2237780"/>
            <a:ext cx="416600" cy="416600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7" name="Text 4"/>
          <p:cNvSpPr/>
          <p:nvPr/>
        </p:nvSpPr>
        <p:spPr>
          <a:xfrm>
            <a:off x="9919514" y="2272486"/>
            <a:ext cx="277654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150" dirty="0"/>
          </a:p>
        </p:txBody>
      </p:sp>
      <p:sp>
        <p:nvSpPr>
          <p:cNvPr id="8" name="Text 5"/>
          <p:cNvSpPr/>
          <p:nvPr/>
        </p:nvSpPr>
        <p:spPr>
          <a:xfrm>
            <a:off x="6818233" y="2301359"/>
            <a:ext cx="2314456" cy="2893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2003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6134457" y="2681288"/>
            <a:ext cx="2998232" cy="806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lnSpc>
                <a:spcPts val="21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Proyecto Genoma Humano completado, mapeando las 3 mil millones de bases del ADN humano.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10243840" y="3477458"/>
            <a:ext cx="555427" cy="22860"/>
          </a:xfrm>
          <a:prstGeom prst="roundRect">
            <a:avLst>
              <a:gd name="adj" fmla="val 121500"/>
            </a:avLst>
          </a:prstGeom>
          <a:solidFill>
            <a:srgbClr val="CFD2D8"/>
          </a:solidFill>
          <a:ln/>
        </p:spPr>
      </p:sp>
      <p:sp>
        <p:nvSpPr>
          <p:cNvPr id="11" name="Shape 8"/>
          <p:cNvSpPr/>
          <p:nvPr/>
        </p:nvSpPr>
        <p:spPr>
          <a:xfrm>
            <a:off x="9850100" y="3280648"/>
            <a:ext cx="416600" cy="416600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2" name="Text 9"/>
          <p:cNvSpPr/>
          <p:nvPr/>
        </p:nvSpPr>
        <p:spPr>
          <a:xfrm>
            <a:off x="9919514" y="3315355"/>
            <a:ext cx="277654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150" dirty="0"/>
          </a:p>
        </p:txBody>
      </p:sp>
      <p:sp>
        <p:nvSpPr>
          <p:cNvPr id="13" name="Text 10"/>
          <p:cNvSpPr/>
          <p:nvPr/>
        </p:nvSpPr>
        <p:spPr>
          <a:xfrm>
            <a:off x="10984111" y="3344228"/>
            <a:ext cx="2314456" cy="2893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Hoy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10984111" y="3724156"/>
            <a:ext cx="2998232" cy="1075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Avances continuos en secuenciación rápida y económica, y técnicas de edición genética como CRISPR.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9317534" y="4401026"/>
            <a:ext cx="555427" cy="22860"/>
          </a:xfrm>
          <a:prstGeom prst="roundRect">
            <a:avLst>
              <a:gd name="adj" fmla="val 121500"/>
            </a:avLst>
          </a:prstGeom>
          <a:solidFill>
            <a:srgbClr val="CFD2D8"/>
          </a:solidFill>
          <a:ln/>
        </p:spPr>
      </p:sp>
      <p:sp>
        <p:nvSpPr>
          <p:cNvPr id="16" name="Shape 13"/>
          <p:cNvSpPr/>
          <p:nvPr/>
        </p:nvSpPr>
        <p:spPr>
          <a:xfrm>
            <a:off x="9850100" y="4204216"/>
            <a:ext cx="416600" cy="416600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7" name="Text 14"/>
          <p:cNvSpPr/>
          <p:nvPr/>
        </p:nvSpPr>
        <p:spPr>
          <a:xfrm>
            <a:off x="9919514" y="4238923"/>
            <a:ext cx="277654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150" dirty="0"/>
          </a:p>
        </p:txBody>
      </p:sp>
      <p:sp>
        <p:nvSpPr>
          <p:cNvPr id="18" name="Text 15"/>
          <p:cNvSpPr/>
          <p:nvPr/>
        </p:nvSpPr>
        <p:spPr>
          <a:xfrm>
            <a:off x="6818233" y="4267795"/>
            <a:ext cx="2314456" cy="2893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250"/>
              </a:lnSpc>
              <a:buNone/>
            </a:pPr>
            <a:r>
              <a:rPr lang="en-US" sz="18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Futuro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6134457" y="4647724"/>
            <a:ext cx="2998232" cy="806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lnSpc>
                <a:spcPts val="21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Medicina personalizada, mejora de cultivos, comprensión profunda de enfermedades y la vida misma.</a:t>
            </a:r>
            <a:endParaRPr lang="en-US" sz="1450" dirty="0"/>
          </a:p>
        </p:txBody>
      </p:sp>
      <p:sp>
        <p:nvSpPr>
          <p:cNvPr id="20" name="Text 17"/>
          <p:cNvSpPr/>
          <p:nvPr/>
        </p:nvSpPr>
        <p:spPr>
          <a:xfrm>
            <a:off x="6412111" y="6089094"/>
            <a:ext cx="7570232" cy="5379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 genética molecular es la clave para entender y mejorar la salud humana, revolucionando la medicina, la agricultura y nuestra comprensión fundamental de la vida.</a:t>
            </a:r>
            <a:endParaRPr lang="en-US" sz="1450" dirty="0"/>
          </a:p>
        </p:txBody>
      </p:sp>
      <p:sp>
        <p:nvSpPr>
          <p:cNvPr id="21" name="Shape 18"/>
          <p:cNvSpPr/>
          <p:nvPr/>
        </p:nvSpPr>
        <p:spPr>
          <a:xfrm>
            <a:off x="6134457" y="5919073"/>
            <a:ext cx="22860" cy="877967"/>
          </a:xfrm>
          <a:prstGeom prst="rect">
            <a:avLst/>
          </a:prstGeom>
          <a:solidFill>
            <a:srgbClr val="3257B8"/>
          </a:solidFill>
          <a:ln/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2026-04-03T15:00:13Z</dcterms:created>
  <dcterms:modified xsi:type="dcterms:W3CDTF">2026-04-03T15:00:13Z</dcterms:modified>
</cp:coreProperties>
</file>