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DM Sans Medium"/>
      <p:regular r:id="rId17"/>
    </p:embeddedFont>
    <p:embeddedFont>
      <p:font typeface="DM Sans Medium"/>
      <p:regular r:id="rId18"/>
    </p:embeddedFont>
    <p:embeddedFont>
      <p:font typeface="DM Sans Medium"/>
      <p:regular r:id="rId19"/>
    </p:embeddedFont>
    <p:embeddedFont>
      <p:font typeface="DM Sans Medium"/>
      <p:regular r:id="rId20"/>
    </p:embeddedFont>
    <p:embeddedFont>
      <p:font typeface="Inter"/>
      <p:regular r:id="rId21"/>
    </p:embeddedFont>
    <p:embeddedFont>
      <p:font typeface="Inter"/>
      <p:regular r:id="rId22"/>
    </p:embeddedFont>
    <p:embeddedFont>
      <p:font typeface="Inter"/>
      <p:regular r:id="rId23"/>
    </p:embeddedFont>
    <p:embeddedFont>
      <p:font typeface="Inter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svg"/><Relationship Id="rId4" Type="http://schemas.openxmlformats.org/officeDocument/2006/relationships/image" Target="../media/image-10-4.png"/><Relationship Id="rId5" Type="http://schemas.openxmlformats.org/officeDocument/2006/relationships/image" Target="../media/image-10-5.svg"/><Relationship Id="rId6" Type="http://schemas.openxmlformats.org/officeDocument/2006/relationships/image" Target="../media/image-10-6.png"/><Relationship Id="rId7" Type="http://schemas.openxmlformats.org/officeDocument/2006/relationships/image" Target="../media/image-10-7.svg"/><Relationship Id="rId8" Type="http://schemas.openxmlformats.org/officeDocument/2006/relationships/slideLayout" Target="../slideLayouts/slideLayout11.xml"/><Relationship Id="rId9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svg"/><Relationship Id="rId4" Type="http://schemas.openxmlformats.org/officeDocument/2006/relationships/image" Target="../media/image-2-4.png"/><Relationship Id="rId5" Type="http://schemas.openxmlformats.org/officeDocument/2006/relationships/image" Target="../media/image-2-5.svg"/><Relationship Id="rId6" Type="http://schemas.openxmlformats.org/officeDocument/2006/relationships/image" Target="../media/image-2-6.png"/><Relationship Id="rId7" Type="http://schemas.openxmlformats.org/officeDocument/2006/relationships/image" Target="../media/image-2-7.svg"/><Relationship Id="rId8" Type="http://schemas.openxmlformats.org/officeDocument/2006/relationships/slideLayout" Target="../slideLayouts/slideLayout3.xml"/><Relationship Id="rId9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svg"/><Relationship Id="rId4" Type="http://schemas.openxmlformats.org/officeDocument/2006/relationships/image" Target="../media/image-5-4.png"/><Relationship Id="rId5" Type="http://schemas.openxmlformats.org/officeDocument/2006/relationships/image" Target="../media/image-5-5.svg"/><Relationship Id="rId6" Type="http://schemas.openxmlformats.org/officeDocument/2006/relationships/image" Target="../media/image-5-6.png"/><Relationship Id="rId7" Type="http://schemas.openxmlformats.org/officeDocument/2006/relationships/image" Target="../media/image-5-7.svg"/><Relationship Id="rId8" Type="http://schemas.openxmlformats.org/officeDocument/2006/relationships/image" Target="../media/image-5-8.png"/><Relationship Id="rId9" Type="http://schemas.openxmlformats.org/officeDocument/2006/relationships/slideLayout" Target="../slideLayouts/slideLayout6.xml"/><Relationship Id="rId10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svg"/><Relationship Id="rId4" Type="http://schemas.openxmlformats.org/officeDocument/2006/relationships/image" Target="../media/image-8-4.png"/><Relationship Id="rId5" Type="http://schemas.openxmlformats.org/officeDocument/2006/relationships/image" Target="../media/image-8-5.svg"/><Relationship Id="rId6" Type="http://schemas.openxmlformats.org/officeDocument/2006/relationships/image" Target="../media/image-8-6.png"/><Relationship Id="rId7" Type="http://schemas.openxmlformats.org/officeDocument/2006/relationships/image" Target="../media/image-8-7.svg"/><Relationship Id="rId8" Type="http://schemas.openxmlformats.org/officeDocument/2006/relationships/slideLayout" Target="../slideLayouts/slideLayout9.xml"/><Relationship Id="rId9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EDEBE3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7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40887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La Batalla Invisible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445781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Cómo nuestro cuerpo lucha contra los patógenos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EDEBE3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965" y="591860"/>
            <a:ext cx="5284351" cy="704588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193393" y="893564"/>
            <a:ext cx="7644408" cy="631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50"/>
              </a:lnSpc>
              <a:buNone/>
            </a:pPr>
            <a:r>
              <a:rPr lang="en-US" sz="3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Un Sistema de Defensa Increíble</a:t>
            </a:r>
            <a:endParaRPr lang="en-US" sz="3950" dirty="0"/>
          </a:p>
        </p:txBody>
      </p:sp>
      <p:sp>
        <p:nvSpPr>
          <p:cNvPr id="5" name="Shape 2"/>
          <p:cNvSpPr/>
          <p:nvPr/>
        </p:nvSpPr>
        <p:spPr>
          <a:xfrm>
            <a:off x="6193393" y="1794629"/>
            <a:ext cx="3774996" cy="2224326"/>
          </a:xfrm>
          <a:prstGeom prst="roundRect">
            <a:avLst>
              <a:gd name="adj" fmla="val 1362"/>
            </a:avLst>
          </a:prstGeom>
          <a:solidFill>
            <a:srgbClr val="EDEBE3"/>
          </a:solidFill>
          <a:ln/>
        </p:spPr>
      </p:sp>
      <p:sp>
        <p:nvSpPr>
          <p:cNvPr id="6" name="Shape 3"/>
          <p:cNvSpPr/>
          <p:nvPr/>
        </p:nvSpPr>
        <p:spPr>
          <a:xfrm>
            <a:off x="6395323" y="1996559"/>
            <a:ext cx="606028" cy="606028"/>
          </a:xfrm>
          <a:prstGeom prst="roundRect">
            <a:avLst>
              <a:gd name="adj" fmla="val 15086903"/>
            </a:avLst>
          </a:prstGeom>
          <a:solidFill>
            <a:srgbClr val="28282F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62011" y="2163128"/>
            <a:ext cx="272653" cy="27265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395323" y="2782491"/>
            <a:ext cx="2525197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Inmunidad Innata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6395323" y="3205996"/>
            <a:ext cx="3371136" cy="611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Respuesta rápida e inespecífica: la primera barrera</a:t>
            </a:r>
            <a:endParaRPr lang="en-US" sz="1550" dirty="0"/>
          </a:p>
        </p:txBody>
      </p:sp>
      <p:sp>
        <p:nvSpPr>
          <p:cNvPr id="10" name="Shape 6"/>
          <p:cNvSpPr/>
          <p:nvPr/>
        </p:nvSpPr>
        <p:spPr>
          <a:xfrm>
            <a:off x="10148292" y="1794629"/>
            <a:ext cx="3775115" cy="2224326"/>
          </a:xfrm>
          <a:prstGeom prst="roundRect">
            <a:avLst>
              <a:gd name="adj" fmla="val 1362"/>
            </a:avLst>
          </a:prstGeom>
          <a:solidFill>
            <a:srgbClr val="EDEBE3"/>
          </a:solidFill>
          <a:ln/>
        </p:spPr>
      </p:sp>
      <p:sp>
        <p:nvSpPr>
          <p:cNvPr id="11" name="Shape 7"/>
          <p:cNvSpPr/>
          <p:nvPr/>
        </p:nvSpPr>
        <p:spPr>
          <a:xfrm>
            <a:off x="10350222" y="1996559"/>
            <a:ext cx="606028" cy="606028"/>
          </a:xfrm>
          <a:prstGeom prst="roundRect">
            <a:avLst>
              <a:gd name="adj" fmla="val 15086903"/>
            </a:avLst>
          </a:prstGeom>
          <a:solidFill>
            <a:srgbClr val="28282F"/>
          </a:solidFill>
          <a:ln/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16910" y="2163128"/>
            <a:ext cx="272653" cy="272653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0350222" y="2782491"/>
            <a:ext cx="2621161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Inmunidad Adaptativa</a:t>
            </a:r>
            <a:endParaRPr lang="en-US" sz="1950" dirty="0"/>
          </a:p>
        </p:txBody>
      </p:sp>
      <p:sp>
        <p:nvSpPr>
          <p:cNvPr id="14" name="Text 9"/>
          <p:cNvSpPr/>
          <p:nvPr/>
        </p:nvSpPr>
        <p:spPr>
          <a:xfrm>
            <a:off x="10350222" y="3205996"/>
            <a:ext cx="3371255" cy="611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Respuesta lenta y específica: el ataque personalizado</a:t>
            </a:r>
            <a:endParaRPr lang="en-US" sz="1550" dirty="0"/>
          </a:p>
        </p:txBody>
      </p:sp>
      <p:sp>
        <p:nvSpPr>
          <p:cNvPr id="15" name="Shape 10"/>
          <p:cNvSpPr/>
          <p:nvPr/>
        </p:nvSpPr>
        <p:spPr>
          <a:xfrm>
            <a:off x="6193393" y="4198858"/>
            <a:ext cx="7730014" cy="1918811"/>
          </a:xfrm>
          <a:prstGeom prst="roundRect">
            <a:avLst>
              <a:gd name="adj" fmla="val 1579"/>
            </a:avLst>
          </a:prstGeom>
          <a:solidFill>
            <a:srgbClr val="EDEBE3"/>
          </a:solidFill>
          <a:ln/>
        </p:spPr>
      </p:sp>
      <p:sp>
        <p:nvSpPr>
          <p:cNvPr id="16" name="Shape 11"/>
          <p:cNvSpPr/>
          <p:nvPr/>
        </p:nvSpPr>
        <p:spPr>
          <a:xfrm>
            <a:off x="6395323" y="4400788"/>
            <a:ext cx="606028" cy="606028"/>
          </a:xfrm>
          <a:prstGeom prst="roundRect">
            <a:avLst>
              <a:gd name="adj" fmla="val 15086903"/>
            </a:avLst>
          </a:prstGeom>
          <a:solidFill>
            <a:srgbClr val="28282F"/>
          </a:solidFill>
          <a:ln/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62011" y="4567357"/>
            <a:ext cx="272653" cy="272653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6395323" y="5186720"/>
            <a:ext cx="2970728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Cuida tu Sistema Inmune</a:t>
            </a:r>
            <a:endParaRPr lang="en-US" sz="1950" dirty="0"/>
          </a:p>
        </p:txBody>
      </p:sp>
      <p:sp>
        <p:nvSpPr>
          <p:cNvPr id="19" name="Text 13"/>
          <p:cNvSpPr/>
          <p:nvPr/>
        </p:nvSpPr>
        <p:spPr>
          <a:xfrm>
            <a:off x="6395323" y="5610225"/>
            <a:ext cx="7326154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Nutrición, sueño, ejercicio y vacunación son clave</a:t>
            </a:r>
            <a:endParaRPr lang="en-US" sz="1550" dirty="0"/>
          </a:p>
        </p:txBody>
      </p:sp>
      <p:sp>
        <p:nvSpPr>
          <p:cNvPr id="20" name="Text 14"/>
          <p:cNvSpPr/>
          <p:nvPr/>
        </p:nvSpPr>
        <p:spPr>
          <a:xfrm>
            <a:off x="6496407" y="6522482"/>
            <a:ext cx="7427000" cy="611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Nuestro cuerpo es un campo de batalla constante — y nuestros defensores son </a:t>
            </a:r>
            <a:pPr algn="l" indent="0" marL="0">
              <a:lnSpc>
                <a:spcPts val="2400"/>
              </a:lnSpc>
              <a:buNone/>
            </a:pPr>
            <a:r>
              <a:rPr lang="en-US" sz="155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héroes silenciosos</a:t>
            </a:r>
            <a:pPr algn="l" indent="0" marL="0">
              <a:lnSpc>
                <a:spcPts val="24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550" dirty="0"/>
          </a:p>
        </p:txBody>
      </p:sp>
      <p:sp>
        <p:nvSpPr>
          <p:cNvPr id="21" name="Shape 15"/>
          <p:cNvSpPr/>
          <p:nvPr/>
        </p:nvSpPr>
        <p:spPr>
          <a:xfrm>
            <a:off x="6193393" y="6320076"/>
            <a:ext cx="22860" cy="1015841"/>
          </a:xfrm>
          <a:prstGeom prst="rect">
            <a:avLst/>
          </a:prstGeom>
          <a:solidFill>
            <a:srgbClr val="28282F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EDEBE3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132087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El Mundo Microscópico de la Amenaza</a:t>
            </a:r>
            <a:endParaRPr lang="en-US" sz="44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80190" y="3078599"/>
            <a:ext cx="566976" cy="56697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130653" y="30785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Los invasores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7130653" y="3569018"/>
            <a:ext cx="670595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Virus, bacterias, hongos y parásitos acechan en nuestro entorno</a:t>
            </a:r>
            <a:endParaRPr lang="en-US" sz="17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80190" y="4748451"/>
            <a:ext cx="566976" cy="566976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130653" y="47484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Vías de entrada</a:t>
            </a:r>
            <a:endParaRPr lang="en-US" sz="2200" dirty="0"/>
          </a:p>
        </p:txBody>
      </p:sp>
      <p:sp>
        <p:nvSpPr>
          <p:cNvPr id="10" name="Text 5"/>
          <p:cNvSpPr/>
          <p:nvPr/>
        </p:nvSpPr>
        <p:spPr>
          <a:xfrm>
            <a:off x="7130653" y="5238869"/>
            <a:ext cx="670595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Heridas, inhalación e ingestión: las puertas al organismo</a:t>
            </a:r>
            <a:endParaRPr lang="en-US" sz="175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80190" y="6055400"/>
            <a:ext cx="566976" cy="566976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130653" y="6055400"/>
            <a:ext cx="379523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La necesidad de defenderse</a:t>
            </a:r>
            <a:endParaRPr lang="en-US" sz="2200" dirty="0"/>
          </a:p>
        </p:txBody>
      </p:sp>
      <p:sp>
        <p:nvSpPr>
          <p:cNvPr id="13" name="Text 7"/>
          <p:cNvSpPr/>
          <p:nvPr/>
        </p:nvSpPr>
        <p:spPr>
          <a:xfrm>
            <a:off x="7130653" y="6545818"/>
            <a:ext cx="670595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Un sistema de defensa robusto es vital para la supervivencia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974050"/>
            <a:ext cx="1303615" cy="426244"/>
          </a:xfrm>
          <a:prstGeom prst="roundRect">
            <a:avLst>
              <a:gd name="adj" fmla="val 6386"/>
            </a:avLst>
          </a:prstGeom>
          <a:solidFill>
            <a:srgbClr val="E3E3E8"/>
          </a:solidFill>
          <a:ln/>
        </p:spPr>
      </p:sp>
      <p:sp>
        <p:nvSpPr>
          <p:cNvPr id="3" name="Text 1"/>
          <p:cNvSpPr/>
          <p:nvPr/>
        </p:nvSpPr>
        <p:spPr>
          <a:xfrm>
            <a:off x="929878" y="1042035"/>
            <a:ext cx="103143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CAPÍTULO 1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1491020"/>
            <a:ext cx="853416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Primera Línea: Inmunidad Innata</a:t>
            </a:r>
            <a:endParaRPr lang="en-US" sz="44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795111"/>
            <a:ext cx="4205168" cy="4205168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5559981" y="3443049"/>
            <a:ext cx="2610088" cy="2909292"/>
          </a:xfrm>
          <a:prstGeom prst="roundRect">
            <a:avLst>
              <a:gd name="adj" fmla="val 5605"/>
            </a:avLst>
          </a:prstGeom>
          <a:solidFill>
            <a:srgbClr val="F9F8F5"/>
          </a:solidFill>
          <a:ln w="30480">
            <a:solidFill>
              <a:srgbClr val="D3D1C9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5529501" y="3443049"/>
            <a:ext cx="121920" cy="2909292"/>
          </a:xfrm>
          <a:prstGeom prst="roundRect">
            <a:avLst>
              <a:gd name="adj" fmla="val 27907"/>
            </a:avLst>
          </a:prstGeom>
          <a:solidFill>
            <a:srgbClr val="28282F"/>
          </a:solidFill>
          <a:ln/>
        </p:spPr>
      </p:sp>
      <p:sp>
        <p:nvSpPr>
          <p:cNvPr id="8" name="Text 5"/>
          <p:cNvSpPr/>
          <p:nvPr/>
        </p:nvSpPr>
        <p:spPr>
          <a:xfrm>
            <a:off x="5908715" y="3700343"/>
            <a:ext cx="2004060" cy="1070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🛡️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 Barreras Físicas y Químicas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908715" y="4997768"/>
            <a:ext cx="200406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Piel, pH ácido del estómago, mucosas y cilios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8396883" y="3443049"/>
            <a:ext cx="2610207" cy="2909292"/>
          </a:xfrm>
          <a:prstGeom prst="roundRect">
            <a:avLst>
              <a:gd name="adj" fmla="val 5605"/>
            </a:avLst>
          </a:prstGeom>
          <a:solidFill>
            <a:srgbClr val="F9F8F5"/>
          </a:solidFill>
          <a:ln w="30480">
            <a:solidFill>
              <a:srgbClr val="D3D1C9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8366403" y="3443049"/>
            <a:ext cx="121920" cy="2909292"/>
          </a:xfrm>
          <a:prstGeom prst="roundRect">
            <a:avLst>
              <a:gd name="adj" fmla="val 27907"/>
            </a:avLst>
          </a:prstGeom>
          <a:solidFill>
            <a:srgbClr val="28282F"/>
          </a:solidFill>
          <a:ln/>
        </p:spPr>
      </p:sp>
      <p:sp>
        <p:nvSpPr>
          <p:cNvPr id="12" name="Text 9"/>
          <p:cNvSpPr/>
          <p:nvPr/>
        </p:nvSpPr>
        <p:spPr>
          <a:xfrm>
            <a:off x="8745617" y="3700343"/>
            <a:ext cx="2004179" cy="716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🦠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 Macrófagos y Neutrófilos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8745617" y="4643438"/>
            <a:ext cx="200417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Células que devoran al invasor mediante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fagocitosis</a:t>
            </a:r>
            <a:endParaRPr lang="en-US" sz="1750" dirty="0"/>
          </a:p>
        </p:txBody>
      </p:sp>
      <p:sp>
        <p:nvSpPr>
          <p:cNvPr id="14" name="Shape 11"/>
          <p:cNvSpPr/>
          <p:nvPr/>
        </p:nvSpPr>
        <p:spPr>
          <a:xfrm>
            <a:off x="11233904" y="3443049"/>
            <a:ext cx="2610207" cy="2909292"/>
          </a:xfrm>
          <a:prstGeom prst="roundRect">
            <a:avLst>
              <a:gd name="adj" fmla="val 5605"/>
            </a:avLst>
          </a:prstGeom>
          <a:solidFill>
            <a:srgbClr val="F9F8F5"/>
          </a:solidFill>
          <a:ln w="30480">
            <a:solidFill>
              <a:srgbClr val="D3D1C9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11203424" y="3443049"/>
            <a:ext cx="121920" cy="2909292"/>
          </a:xfrm>
          <a:prstGeom prst="roundRect">
            <a:avLst>
              <a:gd name="adj" fmla="val 27907"/>
            </a:avLst>
          </a:prstGeom>
          <a:solidFill>
            <a:srgbClr val="28282F"/>
          </a:solidFill>
          <a:ln/>
        </p:spPr>
      </p:sp>
      <p:sp>
        <p:nvSpPr>
          <p:cNvPr id="16" name="Text 13"/>
          <p:cNvSpPr/>
          <p:nvPr/>
        </p:nvSpPr>
        <p:spPr>
          <a:xfrm>
            <a:off x="11582638" y="3700343"/>
            <a:ext cx="2004179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🔥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 Inflamación</a:t>
            </a:r>
            <a:endParaRPr lang="en-US" sz="2200" dirty="0"/>
          </a:p>
        </p:txBody>
      </p:sp>
      <p:sp>
        <p:nvSpPr>
          <p:cNvPr id="17" name="Text 14"/>
          <p:cNvSpPr/>
          <p:nvPr/>
        </p:nvSpPr>
        <p:spPr>
          <a:xfrm>
            <a:off x="11582638" y="4289108"/>
            <a:ext cx="200417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Señal de alarma que atrae refuerzos al sitio de infección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EDEBE3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7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1476732"/>
            <a:ext cx="7556421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7700"/>
              </a:lnSpc>
              <a:buNone/>
            </a:pPr>
            <a:r>
              <a:rPr lang="en-US" sz="61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¡Fagocitosis!</a:t>
            </a:r>
            <a:endParaRPr lang="en-US" sz="6150" dirty="0"/>
          </a:p>
        </p:txBody>
      </p:sp>
      <p:sp>
        <p:nvSpPr>
          <p:cNvPr id="5" name="Text 2"/>
          <p:cNvSpPr/>
          <p:nvPr/>
        </p:nvSpPr>
        <p:spPr>
          <a:xfrm>
            <a:off x="793790" y="2795111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El macrófago rodea y devora al patógeno — el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primer ataque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del sistema inmune innato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93790" y="3776067"/>
            <a:ext cx="7556421" cy="2976801"/>
          </a:xfrm>
          <a:prstGeom prst="roundRect">
            <a:avLst>
              <a:gd name="adj" fmla="val 1143"/>
            </a:avLst>
          </a:prstGeom>
          <a:solidFill>
            <a:srgbClr val="EDEBE3"/>
          </a:solidFill>
          <a:ln/>
        </p:spPr>
      </p:sp>
      <p:sp>
        <p:nvSpPr>
          <p:cNvPr id="7" name="Shape 4"/>
          <p:cNvSpPr/>
          <p:nvPr/>
        </p:nvSpPr>
        <p:spPr>
          <a:xfrm>
            <a:off x="793790" y="3776067"/>
            <a:ext cx="3778210" cy="1669852"/>
          </a:xfrm>
          <a:prstGeom prst="roundRect">
            <a:avLst>
              <a:gd name="adj" fmla="val 2038"/>
            </a:avLst>
          </a:prstGeom>
          <a:solidFill>
            <a:srgbClr val="EDEBE3"/>
          </a:solidFill>
          <a:ln/>
        </p:spPr>
      </p:sp>
      <p:sp>
        <p:nvSpPr>
          <p:cNvPr id="8" name="Text 5"/>
          <p:cNvSpPr/>
          <p:nvPr/>
        </p:nvSpPr>
        <p:spPr>
          <a:xfrm>
            <a:off x="1020604" y="40028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1. Detección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20604" y="4493300"/>
            <a:ext cx="33245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El macrófago reconoce patrones del invasor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4572000" y="3776067"/>
            <a:ext cx="3778210" cy="1669852"/>
          </a:xfrm>
          <a:prstGeom prst="rect">
            <a:avLst/>
          </a:prstGeom>
          <a:solidFill>
            <a:srgbClr val="EDEBE3"/>
          </a:solidFill>
          <a:ln/>
        </p:spPr>
      </p:sp>
      <p:sp>
        <p:nvSpPr>
          <p:cNvPr id="11" name="Shape 8"/>
          <p:cNvSpPr/>
          <p:nvPr/>
        </p:nvSpPr>
        <p:spPr>
          <a:xfrm>
            <a:off x="4572000" y="3776067"/>
            <a:ext cx="30480" cy="1669852"/>
          </a:xfrm>
          <a:prstGeom prst="roundRect">
            <a:avLst>
              <a:gd name="adj" fmla="val 111628"/>
            </a:avLst>
          </a:prstGeom>
          <a:solidFill>
            <a:srgbClr val="D3D1C9"/>
          </a:solidFill>
          <a:ln/>
        </p:spPr>
      </p:sp>
      <p:sp>
        <p:nvSpPr>
          <p:cNvPr id="12" name="Text 9"/>
          <p:cNvSpPr/>
          <p:nvPr/>
        </p:nvSpPr>
        <p:spPr>
          <a:xfrm>
            <a:off x="4798814" y="40028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2. Engullimiento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4798814" y="4493300"/>
            <a:ext cx="33245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Extiende pseudópodos y rodea al patógeno</a:t>
            </a:r>
            <a:endParaRPr lang="en-US" sz="1750" dirty="0"/>
          </a:p>
        </p:txBody>
      </p:sp>
      <p:sp>
        <p:nvSpPr>
          <p:cNvPr id="14" name="Shape 11"/>
          <p:cNvSpPr/>
          <p:nvPr/>
        </p:nvSpPr>
        <p:spPr>
          <a:xfrm>
            <a:off x="793790" y="5445919"/>
            <a:ext cx="7556421" cy="1306949"/>
          </a:xfrm>
          <a:prstGeom prst="rect">
            <a:avLst/>
          </a:prstGeom>
          <a:solidFill>
            <a:srgbClr val="EDEBE3"/>
          </a:solidFill>
          <a:ln/>
        </p:spPr>
      </p:sp>
      <p:sp>
        <p:nvSpPr>
          <p:cNvPr id="15" name="Shape 12"/>
          <p:cNvSpPr/>
          <p:nvPr/>
        </p:nvSpPr>
        <p:spPr>
          <a:xfrm>
            <a:off x="793790" y="5445919"/>
            <a:ext cx="7556421" cy="30480"/>
          </a:xfrm>
          <a:prstGeom prst="roundRect">
            <a:avLst>
              <a:gd name="adj" fmla="val 111628"/>
            </a:avLst>
          </a:prstGeom>
          <a:solidFill>
            <a:srgbClr val="D3D1C9"/>
          </a:solidFill>
          <a:ln/>
        </p:spPr>
      </p:sp>
      <p:sp>
        <p:nvSpPr>
          <p:cNvPr id="16" name="Text 13"/>
          <p:cNvSpPr/>
          <p:nvPr/>
        </p:nvSpPr>
        <p:spPr>
          <a:xfrm>
            <a:off x="1020604" y="56727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3. Digestión</a:t>
            </a:r>
            <a:endParaRPr lang="en-US" sz="2200" dirty="0"/>
          </a:p>
        </p:txBody>
      </p:sp>
      <p:sp>
        <p:nvSpPr>
          <p:cNvPr id="17" name="Text 14"/>
          <p:cNvSpPr/>
          <p:nvPr/>
        </p:nvSpPr>
        <p:spPr>
          <a:xfrm>
            <a:off x="1020604" y="6163151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Enzimas lisosomales destruyen al invasor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44260" y="626507"/>
            <a:ext cx="1256586" cy="391001"/>
          </a:xfrm>
          <a:prstGeom prst="roundRect">
            <a:avLst>
              <a:gd name="adj" fmla="val 6526"/>
            </a:avLst>
          </a:prstGeom>
          <a:solidFill>
            <a:srgbClr val="E3E3E8"/>
          </a:solidFill>
          <a:ln/>
        </p:spPr>
      </p:sp>
      <p:sp>
        <p:nvSpPr>
          <p:cNvPr id="3" name="Text 1"/>
          <p:cNvSpPr/>
          <p:nvPr/>
        </p:nvSpPr>
        <p:spPr>
          <a:xfrm>
            <a:off x="871776" y="690205"/>
            <a:ext cx="1001554" cy="2636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3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CAPÍTULO 2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744260" y="1097161"/>
            <a:ext cx="10256282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41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Sistema del Complemento e Interferones</a:t>
            </a:r>
            <a:endParaRPr lang="en-US" sz="4150" dirty="0"/>
          </a:p>
        </p:txBody>
      </p:sp>
      <p:sp>
        <p:nvSpPr>
          <p:cNvPr id="5" name="Text 3"/>
          <p:cNvSpPr/>
          <p:nvPr/>
        </p:nvSpPr>
        <p:spPr>
          <a:xfrm>
            <a:off x="744260" y="2259925"/>
            <a:ext cx="3712964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000000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🧬</a:t>
            </a:r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 Sistema del Complemento</a:t>
            </a:r>
            <a:endParaRPr lang="en-US" sz="2050" dirty="0"/>
          </a:p>
        </p:txBody>
      </p:sp>
      <p:sp>
        <p:nvSpPr>
          <p:cNvPr id="6" name="Text 4"/>
          <p:cNvSpPr/>
          <p:nvPr/>
        </p:nvSpPr>
        <p:spPr>
          <a:xfrm>
            <a:off x="744260" y="2791539"/>
            <a:ext cx="8360688" cy="659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Una </a:t>
            </a:r>
            <a:pPr algn="l" indent="0" marL="0">
              <a:lnSpc>
                <a:spcPts val="2550"/>
              </a:lnSpc>
              <a:buNone/>
            </a:pPr>
            <a:r>
              <a:rPr lang="en-US" sz="165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cascada de proteínas</a:t>
            </a:r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que marca patógenos para su destrucción o los ataca directamente, perforando su membrana.</a:t>
            </a:r>
            <a:endParaRPr lang="en-US" sz="165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4154" y="3674864"/>
            <a:ext cx="6240780" cy="3703915"/>
          </a:xfrm>
          <a:prstGeom prst="rect">
            <a:avLst/>
          </a:prstGeom>
        </p:spPr>
      </p:pic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1158" y="4580163"/>
            <a:ext cx="531271" cy="531271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147828" y="6519636"/>
            <a:ext cx="1551312" cy="298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Destrucción</a:t>
            </a:r>
            <a:endParaRPr lang="en-US" sz="18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76207" y="4581159"/>
            <a:ext cx="531271" cy="531272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4192750" y="6519636"/>
            <a:ext cx="1551312" cy="298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Amplificación</a:t>
            </a:r>
            <a:endParaRPr lang="en-US" sz="18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21128" y="4581159"/>
            <a:ext cx="531271" cy="531272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2205795" y="6519636"/>
            <a:ext cx="1551313" cy="298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Activación</a:t>
            </a:r>
            <a:endParaRPr lang="en-US" sz="1850" dirty="0"/>
          </a:p>
        </p:txBody>
      </p:sp>
      <p:sp>
        <p:nvSpPr>
          <p:cNvPr id="14" name="Text 8"/>
          <p:cNvSpPr/>
          <p:nvPr/>
        </p:nvSpPr>
        <p:spPr>
          <a:xfrm>
            <a:off x="9631204" y="3018949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000000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📡</a:t>
            </a:r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 Interferones</a:t>
            </a:r>
            <a:endParaRPr lang="en-US" sz="2050" dirty="0"/>
          </a:p>
        </p:txBody>
      </p:sp>
      <p:sp>
        <p:nvSpPr>
          <p:cNvPr id="15" name="Text 9"/>
          <p:cNvSpPr/>
          <p:nvPr/>
        </p:nvSpPr>
        <p:spPr>
          <a:xfrm>
            <a:off x="9631204" y="3550563"/>
            <a:ext cx="4262438" cy="1318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Mensajeros de emergencia</a:t>
            </a:r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liberados por células infectadas para alertar y proteger a las células vecinas ante una invasión viral.</a:t>
            </a:r>
            <a:endParaRPr lang="en-US" sz="1650" dirty="0"/>
          </a:p>
        </p:txBody>
      </p:sp>
      <p:sp>
        <p:nvSpPr>
          <p:cNvPr id="16" name="Shape 10"/>
          <p:cNvSpPr/>
          <p:nvPr/>
        </p:nvSpPr>
        <p:spPr>
          <a:xfrm>
            <a:off x="9631204" y="5093018"/>
            <a:ext cx="4262438" cy="1526738"/>
          </a:xfrm>
          <a:prstGeom prst="roundRect">
            <a:avLst>
              <a:gd name="adj" fmla="val 2089"/>
            </a:avLst>
          </a:prstGeom>
          <a:solidFill>
            <a:srgbClr val="B6D6FC"/>
          </a:solidFill>
          <a:ln/>
        </p:spPr>
      </p:sp>
      <p:pic>
        <p:nvPicPr>
          <p:cNvPr id="17" name="Image 4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3849" y="5408890"/>
            <a:ext cx="265748" cy="212646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0322243" y="5345430"/>
            <a:ext cx="3358753" cy="988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Los interferones activan más de 300 genes de defensa antiviral en las células receptoras.</a:t>
            </a:r>
            <a:endParaRPr lang="en-US" sz="16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194554"/>
            <a:ext cx="1341834" cy="426244"/>
          </a:xfrm>
          <a:prstGeom prst="roundRect">
            <a:avLst>
              <a:gd name="adj" fmla="val 6386"/>
            </a:avLst>
          </a:prstGeom>
          <a:solidFill>
            <a:srgbClr val="E3E3E8"/>
          </a:solidFill>
          <a:ln/>
        </p:spPr>
      </p:sp>
      <p:sp>
        <p:nvSpPr>
          <p:cNvPr id="3" name="Text 1"/>
          <p:cNvSpPr/>
          <p:nvPr/>
        </p:nvSpPr>
        <p:spPr>
          <a:xfrm>
            <a:off x="929878" y="1262539"/>
            <a:ext cx="106965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CAPÍTULO 3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1711523"/>
            <a:ext cx="1274052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Respuesta Adaptativa: Un Ataque Personalizado</a:t>
            </a:r>
            <a:endParaRPr lang="en-US" sz="44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760464"/>
            <a:ext cx="2411968" cy="241196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93790" y="54559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Linfocitos B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93790" y="5946338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Producen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anticuerpos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que neutralizan patógenos extracelulares con precisión</a:t>
            </a:r>
            <a:endParaRPr lang="en-US" sz="175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93" y="2760464"/>
            <a:ext cx="2411968" cy="241196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235893" y="5455920"/>
            <a:ext cx="314408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Linfocitos T Citotóxicos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5235893" y="5946338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Asesinos especializados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que eliminan células propias infectadas por virus</a:t>
            </a:r>
            <a:endParaRPr lang="en-US" sz="175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2760464"/>
            <a:ext cx="2411968" cy="241196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677995" y="5455920"/>
            <a:ext cx="353853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Linfocitos T Cooperadores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9677995" y="5946338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Células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CD4+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que coordinan y amplifican toda la respuesta inmune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1049655"/>
            <a:ext cx="4205168" cy="420516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559981" y="2198132"/>
            <a:ext cx="7825502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7700"/>
              </a:lnSpc>
              <a:buNone/>
            </a:pPr>
            <a:r>
              <a:rPr lang="en-US" sz="61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Anticuerpos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5559981" y="3403163"/>
            <a:ext cx="828413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Las llaves que desactivan al invasor.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Cada anticuerpo tiene una forma única que encaja perfectamente con el antígeno del patógeno.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5765125"/>
            <a:ext cx="4196358" cy="1669852"/>
          </a:xfrm>
          <a:prstGeom prst="roundRect">
            <a:avLst>
              <a:gd name="adj" fmla="val 2038"/>
            </a:avLst>
          </a:prstGeom>
          <a:solidFill>
            <a:srgbClr val="EDEBE3"/>
          </a:solidFill>
          <a:ln/>
        </p:spPr>
      </p:sp>
      <p:sp>
        <p:nvSpPr>
          <p:cNvPr id="6" name="Text 3"/>
          <p:cNvSpPr/>
          <p:nvPr/>
        </p:nvSpPr>
        <p:spPr>
          <a:xfrm>
            <a:off x="1020604" y="599193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Neutralización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0604" y="6482358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Bloquean la entrada del patógeno a las células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5765125"/>
            <a:ext cx="4196358" cy="1669852"/>
          </a:xfrm>
          <a:prstGeom prst="roundRect">
            <a:avLst>
              <a:gd name="adj" fmla="val 2038"/>
            </a:avLst>
          </a:prstGeom>
          <a:solidFill>
            <a:srgbClr val="EDEBE3"/>
          </a:solidFill>
          <a:ln/>
        </p:spPr>
      </p:sp>
      <p:sp>
        <p:nvSpPr>
          <p:cNvPr id="9" name="Text 6"/>
          <p:cNvSpPr/>
          <p:nvPr/>
        </p:nvSpPr>
        <p:spPr>
          <a:xfrm>
            <a:off x="5443776" y="599193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Opsonización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5443776" y="6482358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Marcan patógenos para ser fagocitados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9640133" y="5765125"/>
            <a:ext cx="4196358" cy="1669852"/>
          </a:xfrm>
          <a:prstGeom prst="roundRect">
            <a:avLst>
              <a:gd name="adj" fmla="val 2038"/>
            </a:avLst>
          </a:prstGeom>
          <a:solidFill>
            <a:srgbClr val="EDEBE3"/>
          </a:solidFill>
          <a:ln/>
        </p:spPr>
      </p:sp>
      <p:sp>
        <p:nvSpPr>
          <p:cNvPr id="12" name="Text 9"/>
          <p:cNvSpPr/>
          <p:nvPr/>
        </p:nvSpPr>
        <p:spPr>
          <a:xfrm>
            <a:off x="9866948" y="599193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Activación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9866948" y="6482358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Desencadenan el sistema del complemento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34628" y="520422"/>
            <a:ext cx="1115854" cy="332303"/>
          </a:xfrm>
          <a:prstGeom prst="roundRect">
            <a:avLst>
              <a:gd name="adj" fmla="val 6783"/>
            </a:avLst>
          </a:prstGeom>
          <a:solidFill>
            <a:srgbClr val="E3E3E8"/>
          </a:solidFill>
          <a:ln/>
        </p:spPr>
      </p:sp>
      <p:sp>
        <p:nvSpPr>
          <p:cNvPr id="3" name="Text 1"/>
          <p:cNvSpPr/>
          <p:nvPr/>
        </p:nvSpPr>
        <p:spPr>
          <a:xfrm>
            <a:off x="947261" y="576739"/>
            <a:ext cx="890587" cy="2196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1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CAPÍTULO 4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834628" y="914876"/>
            <a:ext cx="10930533" cy="586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6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Memoria Inmunológica: Aprendiendo del Enemigo</a:t>
            </a:r>
            <a:endParaRPr lang="en-US" sz="36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628" y="1910001"/>
            <a:ext cx="4238506" cy="423850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538907" y="3754517"/>
            <a:ext cx="8264247" cy="549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Tras superar una infección, el sistema inmune </a:t>
            </a:r>
            <a:pPr algn="l" indent="0" marL="0">
              <a:lnSpc>
                <a:spcPts val="2150"/>
              </a:lnSpc>
              <a:buNone/>
            </a:pPr>
            <a:r>
              <a:rPr lang="en-US" sz="145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guarda el recuerdo</a:t>
            </a:r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del patógeno en células de memoria de larga vida.</a:t>
            </a:r>
            <a:endParaRPr lang="en-US" sz="14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4994" y="6504087"/>
            <a:ext cx="281702" cy="28170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444943" y="6498312"/>
            <a:ext cx="2347912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Primer encuentro</a:t>
            </a:r>
            <a:endParaRPr lang="en-US" sz="1800" dirty="0"/>
          </a:p>
        </p:txBody>
      </p:sp>
      <p:sp>
        <p:nvSpPr>
          <p:cNvPr id="9" name="Text 5"/>
          <p:cNvSpPr/>
          <p:nvPr/>
        </p:nvSpPr>
        <p:spPr>
          <a:xfrm>
            <a:off x="1444943" y="6885027"/>
            <a:ext cx="3580328" cy="549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Respuesta lenta: 7–14 días para producir anticuerpos</a:t>
            </a:r>
            <a:endParaRPr lang="en-US" sz="14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90066" y="6504087"/>
            <a:ext cx="281702" cy="281702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5830014" y="6498312"/>
            <a:ext cx="2347912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Segundo encuentro</a:t>
            </a:r>
            <a:endParaRPr lang="en-US" sz="1800" dirty="0"/>
          </a:p>
        </p:txBody>
      </p:sp>
      <p:sp>
        <p:nvSpPr>
          <p:cNvPr id="12" name="Text 7"/>
          <p:cNvSpPr/>
          <p:nvPr/>
        </p:nvSpPr>
        <p:spPr>
          <a:xfrm>
            <a:off x="5830014" y="6885027"/>
            <a:ext cx="3580448" cy="549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Respuesta rápida y potente en </a:t>
            </a:r>
            <a:pPr algn="l" indent="0" marL="0">
              <a:lnSpc>
                <a:spcPts val="2150"/>
              </a:lnSpc>
              <a:buNone/>
            </a:pPr>
            <a:r>
              <a:rPr lang="en-US" sz="145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horas</a:t>
            </a:r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no días</a:t>
            </a:r>
            <a:endParaRPr lang="en-US" sz="14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75257" y="6504087"/>
            <a:ext cx="281702" cy="281702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215205" y="6498312"/>
            <a:ext cx="2347912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Vacunación</a:t>
            </a:r>
            <a:endParaRPr lang="en-US" sz="1800" dirty="0"/>
          </a:p>
        </p:txBody>
      </p:sp>
      <p:sp>
        <p:nvSpPr>
          <p:cNvPr id="15" name="Text 9"/>
          <p:cNvSpPr/>
          <p:nvPr/>
        </p:nvSpPr>
        <p:spPr>
          <a:xfrm>
            <a:off x="10215205" y="6885027"/>
            <a:ext cx="3580328" cy="824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Simula el primer encuentro de forma segura, creando memoria sin enfermedad</a:t>
            </a:r>
            <a:endParaRPr lang="en-US" sz="14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446014" y="477917"/>
            <a:ext cx="7586424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Primer Encuentro vs. Memoria Inmune</a:t>
            </a:r>
            <a:endParaRPr lang="en-US" sz="3300" dirty="0"/>
          </a:p>
        </p:txBody>
      </p:sp>
      <p:sp>
        <p:nvSpPr>
          <p:cNvPr id="3" name="Shape 1"/>
          <p:cNvSpPr/>
          <p:nvPr/>
        </p:nvSpPr>
        <p:spPr>
          <a:xfrm>
            <a:off x="1446014" y="1264682"/>
            <a:ext cx="11738253" cy="1634728"/>
          </a:xfrm>
          <a:prstGeom prst="roundRect">
            <a:avLst>
              <a:gd name="adj" fmla="val 1561"/>
            </a:avLst>
          </a:prstGeom>
          <a:solidFill>
            <a:srgbClr val="EDEBE3"/>
          </a:solidFill>
          <a:ln/>
        </p:spPr>
      </p:sp>
      <p:sp>
        <p:nvSpPr>
          <p:cNvPr id="4" name="Shape 2"/>
          <p:cNvSpPr/>
          <p:nvPr/>
        </p:nvSpPr>
        <p:spPr>
          <a:xfrm>
            <a:off x="1446014" y="1264682"/>
            <a:ext cx="5869067" cy="1634728"/>
          </a:xfrm>
          <a:prstGeom prst="roundRect">
            <a:avLst>
              <a:gd name="adj" fmla="val 1561"/>
            </a:avLst>
          </a:prstGeom>
          <a:solidFill>
            <a:srgbClr val="EDEBE3"/>
          </a:solidFill>
          <a:ln/>
        </p:spPr>
      </p:sp>
      <p:sp>
        <p:nvSpPr>
          <p:cNvPr id="5" name="Text 3"/>
          <p:cNvSpPr/>
          <p:nvPr/>
        </p:nvSpPr>
        <p:spPr>
          <a:xfrm>
            <a:off x="1616035" y="1434703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🐢</a:t>
            </a:r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 Primer Encuentro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1616035" y="1776889"/>
            <a:ext cx="5529024" cy="952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7–14 días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de respuesta</a:t>
            </a:r>
            <a:endParaRPr lang="en-US" sz="1300" dirty="0"/>
          </a:p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Síntomas: fiebre, fatiga</a:t>
            </a:r>
            <a:endParaRPr lang="en-US" sz="1300" dirty="0"/>
          </a:p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Pocos anticuerpos disponibles</a:t>
            </a:r>
            <a:endParaRPr lang="en-US" sz="1300" dirty="0"/>
          </a:p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El sistema aprende al combatir</a:t>
            </a:r>
            <a:endParaRPr lang="en-US" sz="1300" dirty="0"/>
          </a:p>
        </p:txBody>
      </p:sp>
      <p:sp>
        <p:nvSpPr>
          <p:cNvPr id="7" name="Shape 5"/>
          <p:cNvSpPr/>
          <p:nvPr/>
        </p:nvSpPr>
        <p:spPr>
          <a:xfrm>
            <a:off x="7315081" y="1264682"/>
            <a:ext cx="5869186" cy="1634728"/>
          </a:xfrm>
          <a:prstGeom prst="rect">
            <a:avLst/>
          </a:prstGeom>
          <a:solidFill>
            <a:srgbClr val="EDEBE3"/>
          </a:solidFill>
          <a:ln/>
        </p:spPr>
      </p:sp>
      <p:sp>
        <p:nvSpPr>
          <p:cNvPr id="8" name="Shape 6"/>
          <p:cNvSpPr/>
          <p:nvPr/>
        </p:nvSpPr>
        <p:spPr>
          <a:xfrm>
            <a:off x="7315081" y="1264682"/>
            <a:ext cx="22860" cy="1634728"/>
          </a:xfrm>
          <a:prstGeom prst="roundRect">
            <a:avLst>
              <a:gd name="adj" fmla="val 111628"/>
            </a:avLst>
          </a:prstGeom>
          <a:solidFill>
            <a:srgbClr val="D3D1C9"/>
          </a:solidFill>
          <a:ln/>
        </p:spPr>
      </p:sp>
      <p:sp>
        <p:nvSpPr>
          <p:cNvPr id="9" name="Text 7"/>
          <p:cNvSpPr/>
          <p:nvPr/>
        </p:nvSpPr>
        <p:spPr>
          <a:xfrm>
            <a:off x="7485102" y="1434703"/>
            <a:ext cx="3047167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⚡</a:t>
            </a:r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 Con Memoria Inmunológica</a:t>
            </a:r>
            <a:endParaRPr lang="en-US" sz="1650" dirty="0"/>
          </a:p>
        </p:txBody>
      </p:sp>
      <p:sp>
        <p:nvSpPr>
          <p:cNvPr id="10" name="Text 8"/>
          <p:cNvSpPr/>
          <p:nvPr/>
        </p:nvSpPr>
        <p:spPr>
          <a:xfrm>
            <a:off x="7485102" y="1776889"/>
            <a:ext cx="5529143" cy="952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Horas o días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de respuesta</a:t>
            </a:r>
            <a:endParaRPr lang="en-US" sz="1300" dirty="0"/>
          </a:p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Sin síntomas graves</a:t>
            </a:r>
            <a:endParaRPr lang="en-US" sz="1300" dirty="0"/>
          </a:p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Millones de anticuerpos listos</a:t>
            </a:r>
            <a:endParaRPr lang="en-US" sz="1300" dirty="0"/>
          </a:p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El patógeno es eliminado rápidamente</a:t>
            </a:r>
            <a:endParaRPr lang="en-US" sz="1300" dirty="0"/>
          </a:p>
        </p:txBody>
      </p:sp>
      <p:pic>
        <p:nvPicPr>
          <p:cNvPr id="11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5070" y="3042880"/>
            <a:ext cx="11600021" cy="4327208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2436505" y="3315841"/>
            <a:ext cx="2511940" cy="330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Respuesta Primaria</a:t>
            </a:r>
            <a:endParaRPr lang="en-US" sz="2050" dirty="0"/>
          </a:p>
        </p:txBody>
      </p:sp>
      <p:sp>
        <p:nvSpPr>
          <p:cNvPr id="13" name="Text 10"/>
          <p:cNvSpPr/>
          <p:nvPr/>
        </p:nvSpPr>
        <p:spPr>
          <a:xfrm>
            <a:off x="2436505" y="3739878"/>
            <a:ext cx="2511940" cy="4621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1800"/>
              </a:lnSpc>
              <a:buNone/>
            </a:pPr>
            <a:r>
              <a:rPr lang="en-US" sz="16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7–14 días, síntomas comunes</a:t>
            </a:r>
            <a:endParaRPr lang="en-US" sz="1650" dirty="0"/>
          </a:p>
        </p:txBody>
      </p:sp>
      <p:sp>
        <p:nvSpPr>
          <p:cNvPr id="14" name="Text 11"/>
          <p:cNvSpPr/>
          <p:nvPr/>
        </p:nvSpPr>
        <p:spPr>
          <a:xfrm>
            <a:off x="10327035" y="4102290"/>
            <a:ext cx="2511940" cy="330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Baja Producción</a:t>
            </a:r>
            <a:endParaRPr lang="en-US" sz="2050" dirty="0"/>
          </a:p>
        </p:txBody>
      </p:sp>
      <p:sp>
        <p:nvSpPr>
          <p:cNvPr id="15" name="Text 12"/>
          <p:cNvSpPr/>
          <p:nvPr/>
        </p:nvSpPr>
        <p:spPr>
          <a:xfrm>
            <a:off x="10327035" y="4526327"/>
            <a:ext cx="2511940" cy="4621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6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Pocos anticuerpos iniciales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1790912" y="4956599"/>
            <a:ext cx="2511940" cy="6602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Respuesta Secundaria</a:t>
            </a:r>
            <a:endParaRPr lang="en-US" sz="2050" dirty="0"/>
          </a:p>
        </p:txBody>
      </p:sp>
      <p:sp>
        <p:nvSpPr>
          <p:cNvPr id="17" name="Text 14"/>
          <p:cNvSpPr/>
          <p:nvPr/>
        </p:nvSpPr>
        <p:spPr>
          <a:xfrm>
            <a:off x="1790912" y="5710768"/>
            <a:ext cx="2511940" cy="2310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800"/>
              </a:lnSpc>
              <a:buNone/>
            </a:pPr>
            <a:r>
              <a:rPr lang="en-US" sz="16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Horas o días, rápida</a:t>
            </a:r>
            <a:endParaRPr lang="en-US" sz="1650" dirty="0"/>
          </a:p>
        </p:txBody>
      </p:sp>
      <p:sp>
        <p:nvSpPr>
          <p:cNvPr id="18" name="Text 15"/>
          <p:cNvSpPr/>
          <p:nvPr/>
        </p:nvSpPr>
        <p:spPr>
          <a:xfrm>
            <a:off x="10327035" y="6097756"/>
            <a:ext cx="2511940" cy="330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Células de Memoria</a:t>
            </a:r>
            <a:endParaRPr lang="en-US" sz="2050" dirty="0"/>
          </a:p>
        </p:txBody>
      </p:sp>
      <p:sp>
        <p:nvSpPr>
          <p:cNvPr id="19" name="Text 16"/>
          <p:cNvSpPr/>
          <p:nvPr/>
        </p:nvSpPr>
        <p:spPr>
          <a:xfrm>
            <a:off x="10327035" y="6521793"/>
            <a:ext cx="2511940" cy="4621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6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Millones listos para actuar</a:t>
            </a:r>
            <a:endParaRPr lang="en-US" sz="1650" dirty="0"/>
          </a:p>
        </p:txBody>
      </p:sp>
      <p:sp>
        <p:nvSpPr>
          <p:cNvPr id="20" name="Text 17"/>
          <p:cNvSpPr/>
          <p:nvPr/>
        </p:nvSpPr>
        <p:spPr>
          <a:xfrm>
            <a:off x="1446014" y="7513558"/>
            <a:ext cx="11738253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 memoria inmunológica es la razón por la que las vacunas salvan millones de vidas cada año.</a:t>
            </a:r>
            <a:endParaRPr lang="en-US" sz="13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2026-04-25T01:12:13Z</dcterms:created>
  <dcterms:modified xsi:type="dcterms:W3CDTF">2026-04-25T01:12:13Z</dcterms:modified>
</cp:coreProperties>
</file>