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ice"/>
      <p:regular r:id="rId17"/>
    </p:embeddedFont>
    <p:embeddedFont>
      <p:font typeface="Alice"/>
      <p:regular r:id="rId18"/>
    </p:embeddedFont>
    <p:embeddedFont>
      <p:font typeface="Lora"/>
      <p:regular r:id="rId19"/>
    </p:embeddedFont>
    <p:embeddedFont>
      <p:font typeface="Lora"/>
      <p:regular r:id="rId20"/>
    </p:embeddedFont>
    <p:embeddedFont>
      <p:font typeface="Lora"/>
      <p:regular r:id="rId21"/>
    </p:embeddedFont>
    <p:embeddedFont>
      <p:font typeface="Lora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image" Target="../media/image-3-9.png"/><Relationship Id="rId10" Type="http://schemas.openxmlformats.org/officeDocument/2006/relationships/image" Target="../media/image-3-10.svg"/><Relationship Id="rId11" Type="http://schemas.openxmlformats.org/officeDocument/2006/relationships/slideLayout" Target="../slideLayouts/slideLayout4.xml"/><Relationship Id="rId1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170021"/>
            <a:ext cx="5259705" cy="78895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 Fascinante Danza de la Vida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Interpretación y respuesta al medio en los animales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89490"/>
            <a:ext cx="916233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Un Mundo de Interacción Constante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75189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4" name="Text 2"/>
          <p:cNvSpPr/>
          <p:nvPr/>
        </p:nvSpPr>
        <p:spPr>
          <a:xfrm>
            <a:off x="1530906" y="3825597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Los animales son maestros en interpretar su entorno y responder de manera efectiva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235893" y="375189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6" name="Text 4"/>
          <p:cNvSpPr/>
          <p:nvPr/>
        </p:nvSpPr>
        <p:spPr>
          <a:xfrm>
            <a:off x="5973008" y="3825597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complejidad de sus sistemas nerviosos y endocrinos les permite una increíble diversidad de comportamientos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9677995" y="375189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8" name="Text 6"/>
          <p:cNvSpPr/>
          <p:nvPr/>
        </p:nvSpPr>
        <p:spPr>
          <a:xfrm>
            <a:off x="10415111" y="3825597"/>
            <a:ext cx="342149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Comprender esta relación es fundamental para apreciar la riqueza de la vida en nuestro planeta y la importancia de la conservación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63591"/>
            <a:ext cx="96381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¿Qué es un Estímulo y una Respuesta?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25998"/>
            <a:ext cx="4196358" cy="2940010"/>
          </a:xfrm>
          <a:prstGeom prst="roundRect">
            <a:avLst>
              <a:gd name="adj" fmla="val 1157"/>
            </a:avLst>
          </a:prstGeom>
          <a:solidFill>
            <a:srgbClr val="F0EDE6"/>
          </a:solidFill>
          <a:ln/>
        </p:spPr>
      </p:sp>
      <p:sp>
        <p:nvSpPr>
          <p:cNvPr id="4" name="Shape 2"/>
          <p:cNvSpPr/>
          <p:nvPr/>
        </p:nvSpPr>
        <p:spPr>
          <a:xfrm>
            <a:off x="1020604" y="345281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F39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07770" y="3639860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Estímulo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850487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Cambio detectable en el medio interno o externo que induce una reacción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225998"/>
            <a:ext cx="4196358" cy="2940010"/>
          </a:xfrm>
          <a:prstGeom prst="roundRect">
            <a:avLst>
              <a:gd name="adj" fmla="val 1157"/>
            </a:avLst>
          </a:prstGeom>
          <a:solidFill>
            <a:srgbClr val="F0EDE6"/>
          </a:solidFill>
          <a:ln/>
        </p:spPr>
      </p:sp>
      <p:sp>
        <p:nvSpPr>
          <p:cNvPr id="9" name="Shape 6"/>
          <p:cNvSpPr/>
          <p:nvPr/>
        </p:nvSpPr>
        <p:spPr>
          <a:xfrm>
            <a:off x="5443776" y="345281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F39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942" y="3639860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Respuesta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850487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Reacción del animal: movimiento, secreción o cambio fisiológico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225998"/>
            <a:ext cx="4196358" cy="2940010"/>
          </a:xfrm>
          <a:prstGeom prst="roundRect">
            <a:avLst>
              <a:gd name="adj" fmla="val 1157"/>
            </a:avLst>
          </a:prstGeom>
          <a:solidFill>
            <a:srgbClr val="F0EDE6"/>
          </a:solidFill>
          <a:ln/>
        </p:spPr>
      </p:sp>
      <p:sp>
        <p:nvSpPr>
          <p:cNvPr id="14" name="Shape 10"/>
          <p:cNvSpPr/>
          <p:nvPr/>
        </p:nvSpPr>
        <p:spPr>
          <a:xfrm>
            <a:off x="9866948" y="345281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F39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4114" y="3639860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Función de Relación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850487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Capacidad para percibir estímulos y elaborar respuestas adecuadas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1862"/>
            <a:ext cx="89826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Mundo Sensorial de los Animales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613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Receptores Clave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055858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44253" y="30558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Estímulos Visuales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644253" y="3546277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Ojos que detectan luz, color y movimiento. Águilas, camaleones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3055858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086356" y="30558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Estímulos Químicos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086356" y="3546277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Receptores olfativos y gustativos. Perros rastreando, abejas buscando néctar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7995" y="3055858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28459" y="30558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Estímulos Táctiles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528459" y="3546277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Receptores en la piel para presión y vibración. Arañas, peces</a:t>
            </a:r>
            <a:endParaRPr lang="en-US" sz="17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5088612"/>
            <a:ext cx="566976" cy="56697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44253" y="50886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Estímulos Auditivos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644253" y="5579031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Oídos que captan sonidos. Murciélagos con ecolocalización, elefantes</a:t>
            </a:r>
            <a:endParaRPr lang="en-US" sz="175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35893" y="5088612"/>
            <a:ext cx="566976" cy="566976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6086356" y="50886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Estímulos Térmicos</a:t>
            </a:r>
            <a:endParaRPr lang="en-US" sz="2200" dirty="0"/>
          </a:p>
        </p:txBody>
      </p:sp>
      <p:sp>
        <p:nvSpPr>
          <p:cNvPr id="18" name="Text 11"/>
          <p:cNvSpPr/>
          <p:nvPr/>
        </p:nvSpPr>
        <p:spPr>
          <a:xfrm>
            <a:off x="6086356" y="5579031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Detectan cambios de temperatura. Serpientes detectando presas por calor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376" y="2191107"/>
            <a:ext cx="7517963" cy="642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Los Sentidos: Ventanas al Mundo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6996" y="3338989"/>
            <a:ext cx="2503646" cy="2503646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067" y="3338989"/>
            <a:ext cx="2503765" cy="2503765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258" y="3338989"/>
            <a:ext cx="2503765" cy="2503765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448" y="3338989"/>
            <a:ext cx="2503765" cy="2503765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639" y="3338989"/>
            <a:ext cx="2503765" cy="25037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8892"/>
            <a:ext cx="76020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Tipos de Respuestas Animales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458397"/>
            <a:ext cx="33494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 lo Simple a lo Complejo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52888"/>
            <a:ext cx="1134070" cy="18059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154674" y="23797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Respuestas Rápidas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2154674" y="2870121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Sistema Nervioso: impulsos eléctricos por neuronas para reacciones inmediatas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2154674" y="3369112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Ej: reflejo de retirada, huida ante depredador</a:t>
            </a:r>
            <a:endParaRPr lang="en-US" sz="17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958828"/>
            <a:ext cx="1134070" cy="180594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2154674" y="4185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Respuestas Lentas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2154674" y="4676061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Sistema Endocrino: hormonas para cambios fisiológicos a largo plazo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2154674" y="5175052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Ej: migración, reproducción, crecimiento</a:t>
            </a:r>
            <a:endParaRPr lang="en-US" sz="17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764768"/>
            <a:ext cx="1134070" cy="180594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154674" y="59915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Tactismos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2154674" y="6482001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Movimientos de traslación en respuesta a estímulo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2154674" y="6980992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Ej: fototactismo, hidrotactismo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0797" y="130135"/>
            <a:ext cx="5312807" cy="79692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7814" y="569952"/>
            <a:ext cx="7002066" cy="542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Ejemplos de Respuestas Fascinantes</a:t>
            </a:r>
            <a:endParaRPr lang="en-US" sz="3400" dirty="0"/>
          </a:p>
        </p:txBody>
      </p:sp>
      <p:sp>
        <p:nvSpPr>
          <p:cNvPr id="5" name="Shape 2"/>
          <p:cNvSpPr/>
          <p:nvPr/>
        </p:nvSpPr>
        <p:spPr>
          <a:xfrm>
            <a:off x="607814" y="1572458"/>
            <a:ext cx="7928372" cy="1226820"/>
          </a:xfrm>
          <a:prstGeom prst="roundRect">
            <a:avLst>
              <a:gd name="adj" fmla="val 8944"/>
            </a:avLst>
          </a:prstGeom>
          <a:solidFill>
            <a:srgbClr val="FCFBF8"/>
          </a:solidFill>
          <a:ln/>
        </p:spPr>
      </p:sp>
      <p:sp>
        <p:nvSpPr>
          <p:cNvPr id="6" name="Shape 3"/>
          <p:cNvSpPr/>
          <p:nvPr/>
        </p:nvSpPr>
        <p:spPr>
          <a:xfrm>
            <a:off x="607814" y="1549598"/>
            <a:ext cx="7928372" cy="91440"/>
          </a:xfrm>
          <a:prstGeom prst="roundRect">
            <a:avLst>
              <a:gd name="adj" fmla="val 28488"/>
            </a:avLst>
          </a:prstGeom>
          <a:solidFill>
            <a:srgbClr val="1B5F39"/>
          </a:solidFill>
          <a:ln/>
        </p:spPr>
      </p:sp>
      <p:sp>
        <p:nvSpPr>
          <p:cNvPr id="7" name="Shape 4"/>
          <p:cNvSpPr/>
          <p:nvPr/>
        </p:nvSpPr>
        <p:spPr>
          <a:xfrm>
            <a:off x="4311551" y="1312069"/>
            <a:ext cx="520898" cy="520898"/>
          </a:xfrm>
          <a:prstGeom prst="roundRect">
            <a:avLst>
              <a:gd name="adj" fmla="val 175543"/>
            </a:avLst>
          </a:prstGeom>
          <a:solidFill>
            <a:srgbClr val="1B5F39"/>
          </a:solidFill>
          <a:ln/>
        </p:spPr>
      </p:sp>
      <p:sp>
        <p:nvSpPr>
          <p:cNvPr id="8" name="Text 5"/>
          <p:cNvSpPr/>
          <p:nvPr/>
        </p:nvSpPr>
        <p:spPr>
          <a:xfrm>
            <a:off x="4467761" y="1442323"/>
            <a:ext cx="208359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804267" y="2006560"/>
            <a:ext cx="217074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Fototactismo Positivo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804267" y="2357557"/>
            <a:ext cx="7535466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Polillas se acercan a fuentes de luz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607814" y="3192542"/>
            <a:ext cx="7928372" cy="1226820"/>
          </a:xfrm>
          <a:prstGeom prst="roundRect">
            <a:avLst>
              <a:gd name="adj" fmla="val 8944"/>
            </a:avLst>
          </a:prstGeom>
          <a:solidFill>
            <a:srgbClr val="FCFBF8"/>
          </a:solidFill>
          <a:ln/>
        </p:spPr>
      </p:sp>
      <p:sp>
        <p:nvSpPr>
          <p:cNvPr id="12" name="Shape 9"/>
          <p:cNvSpPr/>
          <p:nvPr/>
        </p:nvSpPr>
        <p:spPr>
          <a:xfrm>
            <a:off x="607814" y="3169682"/>
            <a:ext cx="7928372" cy="91440"/>
          </a:xfrm>
          <a:prstGeom prst="roundRect">
            <a:avLst>
              <a:gd name="adj" fmla="val 28488"/>
            </a:avLst>
          </a:prstGeom>
          <a:solidFill>
            <a:srgbClr val="1B5F39"/>
          </a:solidFill>
          <a:ln/>
        </p:spPr>
      </p:sp>
      <p:sp>
        <p:nvSpPr>
          <p:cNvPr id="13" name="Shape 10"/>
          <p:cNvSpPr/>
          <p:nvPr/>
        </p:nvSpPr>
        <p:spPr>
          <a:xfrm>
            <a:off x="4311551" y="2932152"/>
            <a:ext cx="520898" cy="520898"/>
          </a:xfrm>
          <a:prstGeom prst="roundRect">
            <a:avLst>
              <a:gd name="adj" fmla="val 175543"/>
            </a:avLst>
          </a:prstGeom>
          <a:solidFill>
            <a:srgbClr val="1B5F39"/>
          </a:solidFill>
          <a:ln/>
        </p:spPr>
      </p:sp>
      <p:sp>
        <p:nvSpPr>
          <p:cNvPr id="14" name="Text 11"/>
          <p:cNvSpPr/>
          <p:nvPr/>
        </p:nvSpPr>
        <p:spPr>
          <a:xfrm>
            <a:off x="4467761" y="3062407"/>
            <a:ext cx="208359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04267" y="3626644"/>
            <a:ext cx="217324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Fototactismo Negativo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804267" y="3977640"/>
            <a:ext cx="7535466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Cucarachas huyen de la luz</a:t>
            </a:r>
            <a:endParaRPr lang="en-US" sz="1350" dirty="0"/>
          </a:p>
        </p:txBody>
      </p:sp>
      <p:sp>
        <p:nvSpPr>
          <p:cNvPr id="17" name="Shape 14"/>
          <p:cNvSpPr/>
          <p:nvPr/>
        </p:nvSpPr>
        <p:spPr>
          <a:xfrm>
            <a:off x="607814" y="4812625"/>
            <a:ext cx="7928372" cy="1226820"/>
          </a:xfrm>
          <a:prstGeom prst="roundRect">
            <a:avLst>
              <a:gd name="adj" fmla="val 8944"/>
            </a:avLst>
          </a:prstGeom>
          <a:solidFill>
            <a:srgbClr val="FCFBF8"/>
          </a:solidFill>
          <a:ln/>
        </p:spPr>
      </p:sp>
      <p:sp>
        <p:nvSpPr>
          <p:cNvPr id="18" name="Shape 15"/>
          <p:cNvSpPr/>
          <p:nvPr/>
        </p:nvSpPr>
        <p:spPr>
          <a:xfrm>
            <a:off x="607814" y="4789765"/>
            <a:ext cx="7928372" cy="91440"/>
          </a:xfrm>
          <a:prstGeom prst="roundRect">
            <a:avLst>
              <a:gd name="adj" fmla="val 28488"/>
            </a:avLst>
          </a:prstGeom>
          <a:solidFill>
            <a:srgbClr val="1B5F39"/>
          </a:solidFill>
          <a:ln/>
        </p:spPr>
      </p:sp>
      <p:sp>
        <p:nvSpPr>
          <p:cNvPr id="19" name="Shape 16"/>
          <p:cNvSpPr/>
          <p:nvPr/>
        </p:nvSpPr>
        <p:spPr>
          <a:xfrm>
            <a:off x="4311551" y="4552236"/>
            <a:ext cx="520898" cy="520898"/>
          </a:xfrm>
          <a:prstGeom prst="roundRect">
            <a:avLst>
              <a:gd name="adj" fmla="val 175543"/>
            </a:avLst>
          </a:prstGeom>
          <a:solidFill>
            <a:srgbClr val="1B5F39"/>
          </a:solidFill>
          <a:ln/>
        </p:spPr>
      </p:sp>
      <p:sp>
        <p:nvSpPr>
          <p:cNvPr id="20" name="Text 17"/>
          <p:cNvSpPr/>
          <p:nvPr/>
        </p:nvSpPr>
        <p:spPr>
          <a:xfrm>
            <a:off x="4467761" y="4682490"/>
            <a:ext cx="208359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804267" y="5246727"/>
            <a:ext cx="217074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Ecolocalización</a:t>
            </a:r>
            <a:endParaRPr lang="en-US" sz="1700" dirty="0"/>
          </a:p>
        </p:txBody>
      </p:sp>
      <p:sp>
        <p:nvSpPr>
          <p:cNvPr id="22" name="Text 19"/>
          <p:cNvSpPr/>
          <p:nvPr/>
        </p:nvSpPr>
        <p:spPr>
          <a:xfrm>
            <a:off x="804267" y="5597723"/>
            <a:ext cx="7535466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Murciélagos emiten sonidos y analizan el eco para navegar y cazar</a:t>
            </a:r>
            <a:endParaRPr lang="en-US" sz="1350" dirty="0"/>
          </a:p>
        </p:txBody>
      </p:sp>
      <p:sp>
        <p:nvSpPr>
          <p:cNvPr id="23" name="Shape 20"/>
          <p:cNvSpPr/>
          <p:nvPr/>
        </p:nvSpPr>
        <p:spPr>
          <a:xfrm>
            <a:off x="607814" y="6432709"/>
            <a:ext cx="7928372" cy="1226820"/>
          </a:xfrm>
          <a:prstGeom prst="roundRect">
            <a:avLst>
              <a:gd name="adj" fmla="val 8944"/>
            </a:avLst>
          </a:prstGeom>
          <a:solidFill>
            <a:srgbClr val="FCFBF8"/>
          </a:solidFill>
          <a:ln/>
        </p:spPr>
      </p:sp>
      <p:sp>
        <p:nvSpPr>
          <p:cNvPr id="24" name="Shape 21"/>
          <p:cNvSpPr/>
          <p:nvPr/>
        </p:nvSpPr>
        <p:spPr>
          <a:xfrm>
            <a:off x="607814" y="6409849"/>
            <a:ext cx="7928372" cy="91440"/>
          </a:xfrm>
          <a:prstGeom prst="roundRect">
            <a:avLst>
              <a:gd name="adj" fmla="val 28488"/>
            </a:avLst>
          </a:prstGeom>
          <a:solidFill>
            <a:srgbClr val="1B5F39"/>
          </a:solidFill>
          <a:ln/>
        </p:spPr>
      </p:sp>
      <p:sp>
        <p:nvSpPr>
          <p:cNvPr id="25" name="Shape 22"/>
          <p:cNvSpPr/>
          <p:nvPr/>
        </p:nvSpPr>
        <p:spPr>
          <a:xfrm>
            <a:off x="4311551" y="6172319"/>
            <a:ext cx="520898" cy="520898"/>
          </a:xfrm>
          <a:prstGeom prst="roundRect">
            <a:avLst>
              <a:gd name="adj" fmla="val 175543"/>
            </a:avLst>
          </a:prstGeom>
          <a:solidFill>
            <a:srgbClr val="1B5F39"/>
          </a:solidFill>
          <a:ln/>
        </p:spPr>
      </p:sp>
      <p:sp>
        <p:nvSpPr>
          <p:cNvPr id="26" name="Text 23"/>
          <p:cNvSpPr/>
          <p:nvPr/>
        </p:nvSpPr>
        <p:spPr>
          <a:xfrm>
            <a:off x="4467761" y="6302573"/>
            <a:ext cx="208359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</a:t>
            </a:r>
            <a:endParaRPr lang="en-US" sz="1600" dirty="0"/>
          </a:p>
        </p:txBody>
      </p:sp>
      <p:sp>
        <p:nvSpPr>
          <p:cNvPr id="27" name="Text 24"/>
          <p:cNvSpPr/>
          <p:nvPr/>
        </p:nvSpPr>
        <p:spPr>
          <a:xfrm>
            <a:off x="804267" y="6866811"/>
            <a:ext cx="217074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Camuflaje</a:t>
            </a:r>
            <a:endParaRPr lang="en-US" sz="1700" dirty="0"/>
          </a:p>
        </p:txBody>
      </p:sp>
      <p:sp>
        <p:nvSpPr>
          <p:cNvPr id="28" name="Text 25"/>
          <p:cNvSpPr/>
          <p:nvPr/>
        </p:nvSpPr>
        <p:spPr>
          <a:xfrm>
            <a:off x="804267" y="7217807"/>
            <a:ext cx="7535466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Insectos palo y camaleones cambian de color para mimetizarse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12846" y="508159"/>
            <a:ext cx="6417469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Adaptación a Través de la Respuesta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1812846" y="1755458"/>
            <a:ext cx="199358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Polilla atraída por luz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2846" y="2130623"/>
            <a:ext cx="7016710" cy="467772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812846" y="6934438"/>
            <a:ext cx="7016710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Fototactismo positivo: orientación hacia fuentes luminosas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9226272" y="1286708"/>
            <a:ext cx="2411135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Camaleón cambiando color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272" y="1661874"/>
            <a:ext cx="3598664" cy="539793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226272" y="7185898"/>
            <a:ext cx="3598664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Camuflaje dinámico: adaptación cromática al entorno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47386"/>
            <a:ext cx="74818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 Importancia de la Relación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468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Para la Supervivencia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441382"/>
            <a:ext cx="6407944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5" name="Text 3"/>
          <p:cNvSpPr/>
          <p:nvPr/>
        </p:nvSpPr>
        <p:spPr>
          <a:xfrm>
            <a:off x="1020604" y="36681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Detección de Peligros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0604" y="4158615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Huir de depredadores o evitar ambientes hostiles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3441382"/>
            <a:ext cx="6408063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8" name="Text 6"/>
          <p:cNvSpPr/>
          <p:nvPr/>
        </p:nvSpPr>
        <p:spPr>
          <a:xfrm>
            <a:off x="7655362" y="36681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Búsqueda de Recursos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55362" y="4158615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Encontrar alimento, agua y refugio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93790" y="4975146"/>
            <a:ext cx="6407944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11" name="Text 9"/>
          <p:cNvSpPr/>
          <p:nvPr/>
        </p:nvSpPr>
        <p:spPr>
          <a:xfrm>
            <a:off x="1020604" y="52019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Reproducción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020604" y="5692378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Atraer parejas y asegurar continuidad de la especie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428548" y="4975146"/>
            <a:ext cx="6408063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14" name="Text 12"/>
          <p:cNvSpPr/>
          <p:nvPr/>
        </p:nvSpPr>
        <p:spPr>
          <a:xfrm>
            <a:off x="7655362" y="52019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Adaptación al Entorno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655362" y="5692378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Sobrevivir a cambios climáticos o geográficos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170021"/>
            <a:ext cx="5259705" cy="78895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 Respuesta: La Clave de la Supervivencia</a:t>
            </a:r>
            <a:endParaRPr lang="en-US" sz="4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2026-04-15T15:50:01Z</dcterms:created>
  <dcterms:modified xsi:type="dcterms:W3CDTF">2026-04-15T15:50:01Z</dcterms:modified>
</cp:coreProperties>
</file>