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Platypi Medium"/>
      <p:regular r:id="rId17"/>
    </p:embeddedFont>
    <p:embeddedFont>
      <p:font typeface="Platypi Medium"/>
      <p:regular r:id="rId18"/>
    </p:embeddedFont>
    <p:embeddedFont>
      <p:font typeface="Platypi Medium"/>
      <p:regular r:id="rId19"/>
    </p:embeddedFont>
    <p:embeddedFont>
      <p:font typeface="Platypi Medium"/>
      <p:regular r:id="rId20"/>
    </p:embeddedFont>
    <p:embeddedFont>
      <p:font typeface="Source Serif 4"/>
      <p:regular r:id="rId21"/>
    </p:embeddedFont>
    <p:embeddedFont>
      <p:font typeface="Source Serif 4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svg"/><Relationship Id="rId4" Type="http://schemas.openxmlformats.org/officeDocument/2006/relationships/image" Target="../media/image-2-4.png"/><Relationship Id="rId5" Type="http://schemas.openxmlformats.org/officeDocument/2006/relationships/image" Target="../media/image-2-5.svg"/><Relationship Id="rId6" Type="http://schemas.openxmlformats.org/officeDocument/2006/relationships/slideLayout" Target="../slideLayouts/slideLayout3.xml"/><Relationship Id="rId7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slideLayout" Target="../slideLayouts/slideLayout9.xml"/><Relationship Id="rId6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svg"/><Relationship Id="rId4" Type="http://schemas.openxmlformats.org/officeDocument/2006/relationships/image" Target="../media/image-9-4.png"/><Relationship Id="rId5" Type="http://schemas.openxmlformats.org/officeDocument/2006/relationships/image" Target="../media/image-9-5.svg"/><Relationship Id="rId6" Type="http://schemas.openxmlformats.org/officeDocument/2006/relationships/slideLayout" Target="../slideLayouts/slideLayout10.xml"/><Relationship Id="rId7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051572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La Fascinante Reproducción de las Plantas</a:t>
            </a:r>
            <a:endParaRPr lang="en-US" sz="44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6632" y="1015603"/>
            <a:ext cx="7790736" cy="1208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El Ciclo Continúa: La Importancia de la Reproducción</a:t>
            </a:r>
            <a:endParaRPr lang="en-US" sz="3800" dirty="0"/>
          </a:p>
        </p:txBody>
      </p:sp>
      <p:sp>
        <p:nvSpPr>
          <p:cNvPr id="4" name="Text 1"/>
          <p:cNvSpPr/>
          <p:nvPr/>
        </p:nvSpPr>
        <p:spPr>
          <a:xfrm>
            <a:off x="966549" y="2656642"/>
            <a:ext cx="7500818" cy="572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La reproducción asegura la supervivencia de las especies vegetales y mantiene la biodiversidad del planeta</a:t>
            </a:r>
            <a:endParaRPr lang="en-US" sz="1500" dirty="0"/>
          </a:p>
        </p:txBody>
      </p:sp>
      <p:sp>
        <p:nvSpPr>
          <p:cNvPr id="5" name="Shape 2"/>
          <p:cNvSpPr/>
          <p:nvPr/>
        </p:nvSpPr>
        <p:spPr>
          <a:xfrm>
            <a:off x="676632" y="2471261"/>
            <a:ext cx="22860" cy="943689"/>
          </a:xfrm>
          <a:prstGeom prst="rect">
            <a:avLst/>
          </a:prstGeom>
          <a:solidFill>
            <a:srgbClr val="3E2513"/>
          </a:solidFill>
          <a:ln/>
        </p:spPr>
      </p:sp>
      <p:sp>
        <p:nvSpPr>
          <p:cNvPr id="6" name="Text 3"/>
          <p:cNvSpPr/>
          <p:nvPr/>
        </p:nvSpPr>
        <p:spPr>
          <a:xfrm>
            <a:off x="676632" y="3696891"/>
            <a:ext cx="3792379" cy="637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000"/>
              </a:lnSpc>
              <a:buNone/>
            </a:pPr>
            <a:r>
              <a:rPr lang="en-US" sz="50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100%</a:t>
            </a:r>
            <a:endParaRPr lang="en-US" sz="5000" dirty="0"/>
          </a:p>
        </p:txBody>
      </p:sp>
      <p:sp>
        <p:nvSpPr>
          <p:cNvPr id="7" name="Text 4"/>
          <p:cNvSpPr/>
          <p:nvPr/>
        </p:nvSpPr>
        <p:spPr>
          <a:xfrm>
            <a:off x="1364337" y="4554974"/>
            <a:ext cx="2416850" cy="302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Especies vegetales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676632" y="4955858"/>
            <a:ext cx="3792379" cy="286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Dependen de la reproducción</a:t>
            </a:r>
            <a:endParaRPr lang="en-US" sz="1500" dirty="0"/>
          </a:p>
        </p:txBody>
      </p:sp>
      <p:sp>
        <p:nvSpPr>
          <p:cNvPr id="9" name="Text 6"/>
          <p:cNvSpPr/>
          <p:nvPr/>
        </p:nvSpPr>
        <p:spPr>
          <a:xfrm>
            <a:off x="4674989" y="3696891"/>
            <a:ext cx="3792379" cy="637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000"/>
              </a:lnSpc>
              <a:buNone/>
            </a:pPr>
            <a:r>
              <a:rPr lang="en-US" sz="50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2+</a:t>
            </a:r>
            <a:endParaRPr lang="en-US" sz="5000" dirty="0"/>
          </a:p>
        </p:txBody>
      </p:sp>
      <p:sp>
        <p:nvSpPr>
          <p:cNvPr id="10" name="Text 7"/>
          <p:cNvSpPr/>
          <p:nvPr/>
        </p:nvSpPr>
        <p:spPr>
          <a:xfrm>
            <a:off x="5362694" y="4554974"/>
            <a:ext cx="2416850" cy="302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Métodos principales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4674989" y="4955858"/>
            <a:ext cx="3792379" cy="286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Sexual y asexual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2675811" y="5668447"/>
            <a:ext cx="3792379" cy="637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000"/>
              </a:lnSpc>
              <a:buNone/>
            </a:pPr>
            <a:r>
              <a:rPr lang="en-US" sz="50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∞</a:t>
            </a:r>
            <a:endParaRPr lang="en-US" sz="5000" dirty="0"/>
          </a:p>
        </p:txBody>
      </p:sp>
      <p:sp>
        <p:nvSpPr>
          <p:cNvPr id="13" name="Text 10"/>
          <p:cNvSpPr/>
          <p:nvPr/>
        </p:nvSpPr>
        <p:spPr>
          <a:xfrm>
            <a:off x="3363516" y="6526530"/>
            <a:ext cx="2416850" cy="302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Posibilidades</a:t>
            </a:r>
            <a:endParaRPr lang="en-US" sz="1900" dirty="0"/>
          </a:p>
        </p:txBody>
      </p:sp>
      <p:sp>
        <p:nvSpPr>
          <p:cNvPr id="14" name="Text 11"/>
          <p:cNvSpPr/>
          <p:nvPr/>
        </p:nvSpPr>
        <p:spPr>
          <a:xfrm>
            <a:off x="2675811" y="6927413"/>
            <a:ext cx="3792379" cy="286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Creando vida continua</a:t>
            </a:r>
            <a:endParaRPr lang="en-US" sz="1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0832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¿Cómo Nacen Nuevas Plantas?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666048"/>
            <a:ext cx="7556421" cy="2214205"/>
          </a:xfrm>
          <a:prstGeom prst="roundRect">
            <a:avLst>
              <a:gd name="adj" fmla="val 1537"/>
            </a:avLst>
          </a:prstGeom>
          <a:solidFill>
            <a:srgbClr val="F9F7F7"/>
          </a:solidFill>
          <a:ln/>
        </p:spPr>
      </p:sp>
      <p:sp>
        <p:nvSpPr>
          <p:cNvPr id="5" name="Shape 2"/>
          <p:cNvSpPr/>
          <p:nvPr/>
        </p:nvSpPr>
        <p:spPr>
          <a:xfrm>
            <a:off x="6507004" y="2892862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E2513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4170" y="3079909"/>
            <a:ext cx="306110" cy="30611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507004" y="3800118"/>
            <a:ext cx="289524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Reproducción Sexual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6507004" y="4290536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Flores y semillas crean variación genética</a:t>
            </a:r>
            <a:endParaRPr lang="en-US" sz="1750" dirty="0"/>
          </a:p>
        </p:txBody>
      </p:sp>
      <p:sp>
        <p:nvSpPr>
          <p:cNvPr id="9" name="Shape 5"/>
          <p:cNvSpPr/>
          <p:nvPr/>
        </p:nvSpPr>
        <p:spPr>
          <a:xfrm>
            <a:off x="6280190" y="5107067"/>
            <a:ext cx="7556421" cy="2214205"/>
          </a:xfrm>
          <a:prstGeom prst="roundRect">
            <a:avLst>
              <a:gd name="adj" fmla="val 1537"/>
            </a:avLst>
          </a:prstGeom>
          <a:solidFill>
            <a:srgbClr val="F9F7F7"/>
          </a:solidFill>
          <a:ln/>
        </p:spPr>
      </p:sp>
      <p:sp>
        <p:nvSpPr>
          <p:cNvPr id="10" name="Shape 6"/>
          <p:cNvSpPr/>
          <p:nvPr/>
        </p:nvSpPr>
        <p:spPr>
          <a:xfrm>
            <a:off x="6507004" y="5333881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E2513"/>
          </a:solidFill>
          <a:ln/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94170" y="5520928"/>
            <a:ext cx="306110" cy="30611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6507004" y="6241137"/>
            <a:ext cx="307347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Reproducción Asexual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6507004" y="6731556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Copias idénticas mediante partes vegetativas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3342"/>
            <a:ext cx="1263729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El Corazón de la Reproducción Sexual: La Flor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327434"/>
            <a:ext cx="8284131" cy="462367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38943" y="3577709"/>
            <a:ext cx="329112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Órganos Reproductores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9638943" y="4158853"/>
            <a:ext cx="4205168" cy="16894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Estambres: partes masculinas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Pistilo: parte femenina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Pétalos: atraen polinizadores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Sépalos: protección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722001" y="478393"/>
            <a:ext cx="6576298" cy="506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950"/>
              </a:lnSpc>
              <a:buNone/>
            </a:pPr>
            <a:r>
              <a:rPr lang="en-US" sz="31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El Viaje del Polen: La Polinización</a:t>
            </a:r>
            <a:endParaRPr lang="en-US" sz="3150" dirty="0"/>
          </a:p>
        </p:txBody>
      </p:sp>
      <p:sp>
        <p:nvSpPr>
          <p:cNvPr id="3" name="Text 1"/>
          <p:cNvSpPr/>
          <p:nvPr/>
        </p:nvSpPr>
        <p:spPr>
          <a:xfrm>
            <a:off x="1722001" y="1216700"/>
            <a:ext cx="11186279" cy="222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El polen viaja de los estambres al pistilo para continuar el ciclo</a:t>
            </a:r>
            <a:endParaRPr lang="en-US" sz="12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22001" y="1569363"/>
            <a:ext cx="5520690" cy="552069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722001" y="7205901"/>
            <a:ext cx="2026444" cy="2532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Polinizadores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1722001" y="7528560"/>
            <a:ext cx="5520690" cy="222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Insectos atraídos por colores y néctar</a:t>
            </a:r>
            <a:endParaRPr lang="en-US" sz="12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7471" y="1569363"/>
            <a:ext cx="5520809" cy="552080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387471" y="7206020"/>
            <a:ext cx="2026444" cy="2532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Viento</a:t>
            </a:r>
            <a:endParaRPr lang="en-US" sz="1550" dirty="0"/>
          </a:p>
        </p:txBody>
      </p:sp>
      <p:sp>
        <p:nvSpPr>
          <p:cNvPr id="9" name="Text 5"/>
          <p:cNvSpPr/>
          <p:nvPr/>
        </p:nvSpPr>
        <p:spPr>
          <a:xfrm>
            <a:off x="7387471" y="7528679"/>
            <a:ext cx="5520809" cy="222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Granos de polen transportados por el aire</a:t>
            </a:r>
            <a:endParaRPr lang="en-US" sz="12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9455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La Magia de la Fecundación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0" y="2952274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41074" y="31790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Polen llega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641074" y="3669506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Grano de polen alcanza el pistilo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90" y="4313158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41074" y="45399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Unión celular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641074" y="5030391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Se une con los óvulos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5674042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41074" y="59008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Se forman semillas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641074" y="6391275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Nueva generación comienza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3342"/>
            <a:ext cx="590454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De la Semilla al Fruto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327434"/>
            <a:ext cx="8284131" cy="462367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38943" y="3532227"/>
            <a:ext cx="302049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Proceso de Desarrollo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9638943" y="4113371"/>
            <a:ext cx="420516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Los óvulos fecundados se transforman en semillas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9638943" y="5043249"/>
            <a:ext cx="420516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El ovario se desarrolla formando el fruto protector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38838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La Semilla: Una Nueva Planta en Potencia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146108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Platypi Light" pitchFamily="34" charset="0"/>
                <a:ea typeface="Platypi Light" pitchFamily="34" charset="-122"/>
                <a:cs typeface="Platypi Light" pitchFamily="34" charset="-120"/>
              </a:rPr>
              <a:t>01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3501152"/>
            <a:ext cx="3664744" cy="30480"/>
          </a:xfrm>
          <a:prstGeom prst="rect">
            <a:avLst/>
          </a:prstGeom>
          <a:solidFill>
            <a:srgbClr val="3E2513"/>
          </a:solidFill>
          <a:ln/>
        </p:spPr>
      </p:sp>
      <p:sp>
        <p:nvSpPr>
          <p:cNvPr id="6" name="Text 3"/>
          <p:cNvSpPr/>
          <p:nvPr/>
        </p:nvSpPr>
        <p:spPr>
          <a:xfrm>
            <a:off x="6280190" y="367545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Embrión dormido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280190" y="4165878"/>
            <a:ext cx="36647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Planta en miniatura con reservas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0171748" y="3146108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Platypi Light" pitchFamily="34" charset="0"/>
                <a:ea typeface="Platypi Light" pitchFamily="34" charset="-122"/>
                <a:cs typeface="Platypi Light" pitchFamily="34" charset="-120"/>
              </a:rPr>
              <a:t>02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10171748" y="3501152"/>
            <a:ext cx="3664863" cy="30480"/>
          </a:xfrm>
          <a:prstGeom prst="rect">
            <a:avLst/>
          </a:prstGeom>
          <a:solidFill>
            <a:srgbClr val="3E2513"/>
          </a:solidFill>
          <a:ln/>
        </p:spPr>
      </p:sp>
      <p:sp>
        <p:nvSpPr>
          <p:cNvPr id="10" name="Text 7"/>
          <p:cNvSpPr/>
          <p:nvPr/>
        </p:nvSpPr>
        <p:spPr>
          <a:xfrm>
            <a:off x="10171748" y="367545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Germinación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171748" y="4165878"/>
            <a:ext cx="36648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Condiciones adecuadas activan el crecimiento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6280190" y="5288518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Platypi Light" pitchFamily="34" charset="0"/>
                <a:ea typeface="Platypi Light" pitchFamily="34" charset="-122"/>
                <a:cs typeface="Platypi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6280190" y="5643563"/>
            <a:ext cx="7556421" cy="30480"/>
          </a:xfrm>
          <a:prstGeom prst="rect">
            <a:avLst/>
          </a:prstGeom>
          <a:solidFill>
            <a:srgbClr val="3E2513"/>
          </a:solidFill>
          <a:ln/>
        </p:spPr>
      </p:sp>
      <p:sp>
        <p:nvSpPr>
          <p:cNvPr id="14" name="Text 11"/>
          <p:cNvSpPr/>
          <p:nvPr/>
        </p:nvSpPr>
        <p:spPr>
          <a:xfrm>
            <a:off x="6280190" y="581787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Nueva vida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6280190" y="630828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Raíces y brotes emergen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60383"/>
            <a:ext cx="1269634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Reproducción Asexual: ¡Sin Flores ni Semillas!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322790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Las plantas crean copias exactas usando partes vegetativas</a:t>
            </a:r>
            <a:endParaRPr lang="en-US" sz="17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940844"/>
            <a:ext cx="3048000" cy="30480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62156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Tubérculos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6706076"/>
            <a:ext cx="304800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Como la papa</a:t>
            </a:r>
            <a:endParaRPr lang="en-US" sz="17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278" y="2940844"/>
            <a:ext cx="3048119" cy="304811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125278" y="62157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Bulbos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4125278" y="6706195"/>
            <a:ext cx="30481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Cebolla, tulipán</a:t>
            </a:r>
            <a:endParaRPr lang="en-US" sz="17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884" y="2940844"/>
            <a:ext cx="3048119" cy="3048119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456884" y="62157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Rizomas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7456884" y="6706195"/>
            <a:ext cx="30481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Césped, cañas</a:t>
            </a:r>
            <a:endParaRPr lang="en-US" sz="175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8491" y="2940844"/>
            <a:ext cx="3048119" cy="3048119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788491" y="62157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Estolones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0788491" y="6706195"/>
            <a:ext cx="30481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Fresas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0812" y="974527"/>
            <a:ext cx="7582376" cy="13944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450"/>
              </a:lnSpc>
              <a:buNone/>
            </a:pPr>
            <a:r>
              <a:rPr lang="en-US" sz="43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Reproducción Asexual Artificial: ¡Manos a la Obra!</a:t>
            </a:r>
            <a:endParaRPr lang="en-US" sz="4350" dirty="0"/>
          </a:p>
        </p:txBody>
      </p:sp>
      <p:sp>
        <p:nvSpPr>
          <p:cNvPr id="4" name="Shape 1"/>
          <p:cNvSpPr/>
          <p:nvPr/>
        </p:nvSpPr>
        <p:spPr>
          <a:xfrm>
            <a:off x="780812" y="2698075"/>
            <a:ext cx="7582376" cy="2168723"/>
          </a:xfrm>
          <a:prstGeom prst="roundRect">
            <a:avLst>
              <a:gd name="adj" fmla="val 1543"/>
            </a:avLst>
          </a:prstGeom>
          <a:solidFill>
            <a:srgbClr val="F9F7F7"/>
          </a:solidFill>
          <a:ln/>
        </p:spPr>
      </p:sp>
      <p:sp>
        <p:nvSpPr>
          <p:cNvPr id="5" name="Shape 2"/>
          <p:cNvSpPr/>
          <p:nvPr/>
        </p:nvSpPr>
        <p:spPr>
          <a:xfrm>
            <a:off x="1003816" y="2921079"/>
            <a:ext cx="669250" cy="669250"/>
          </a:xfrm>
          <a:prstGeom prst="roundRect">
            <a:avLst>
              <a:gd name="adj" fmla="val 13661689"/>
            </a:avLst>
          </a:prstGeom>
          <a:solidFill>
            <a:srgbClr val="3E2513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7887" y="3105031"/>
            <a:ext cx="301109" cy="30110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03816" y="3809762"/>
            <a:ext cx="2788801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Esqueje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1003816" y="4289822"/>
            <a:ext cx="7136368" cy="353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Cortar un tallo para crear nueva planta</a:t>
            </a:r>
            <a:endParaRPr lang="en-US" sz="1750" dirty="0"/>
          </a:p>
        </p:txBody>
      </p:sp>
      <p:sp>
        <p:nvSpPr>
          <p:cNvPr id="9" name="Shape 5"/>
          <p:cNvSpPr/>
          <p:nvPr/>
        </p:nvSpPr>
        <p:spPr>
          <a:xfrm>
            <a:off x="780812" y="5086231"/>
            <a:ext cx="7582376" cy="2168723"/>
          </a:xfrm>
          <a:prstGeom prst="roundRect">
            <a:avLst>
              <a:gd name="adj" fmla="val 1543"/>
            </a:avLst>
          </a:prstGeom>
          <a:solidFill>
            <a:srgbClr val="F9F7F7"/>
          </a:solidFill>
          <a:ln/>
        </p:spPr>
      </p:sp>
      <p:sp>
        <p:nvSpPr>
          <p:cNvPr id="10" name="Shape 6"/>
          <p:cNvSpPr/>
          <p:nvPr/>
        </p:nvSpPr>
        <p:spPr>
          <a:xfrm>
            <a:off x="1003816" y="5309235"/>
            <a:ext cx="669250" cy="669250"/>
          </a:xfrm>
          <a:prstGeom prst="roundRect">
            <a:avLst>
              <a:gd name="adj" fmla="val 13661689"/>
            </a:avLst>
          </a:prstGeom>
          <a:solidFill>
            <a:srgbClr val="3E2513"/>
          </a:solidFill>
          <a:ln/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87887" y="5493187"/>
            <a:ext cx="301109" cy="301109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003816" y="6197918"/>
            <a:ext cx="2788801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Injerto</a:t>
            </a:r>
            <a:endParaRPr lang="en-US" sz="2150" dirty="0"/>
          </a:p>
        </p:txBody>
      </p:sp>
      <p:sp>
        <p:nvSpPr>
          <p:cNvPr id="13" name="Text 8"/>
          <p:cNvSpPr/>
          <p:nvPr/>
        </p:nvSpPr>
        <p:spPr>
          <a:xfrm>
            <a:off x="1003816" y="6677978"/>
            <a:ext cx="7136368" cy="353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Unir partes de dos plantas diferentes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2026-04-05T17:23:13Z</dcterms:created>
  <dcterms:modified xsi:type="dcterms:W3CDTF">2026-04-05T17:23:13Z</dcterms:modified>
</cp:coreProperties>
</file>