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14630400" cy="8229600"/>
  <p:notesSz cx="8229600" cy="14630400"/>
  <p:embeddedFontLst>
    <p:embeddedFont>
      <p:font typeface="Host Grotesk Medium"/>
      <p:regular r:id="rId17"/>
    </p:embeddedFont>
    <p:embeddedFont>
      <p:font typeface="Host Grotesk Medium"/>
      <p:regular r:id="rId18"/>
    </p:embeddedFont>
    <p:embeddedFont>
      <p:font typeface="Host Grotesk Medium"/>
      <p:regular r:id="rId19"/>
    </p:embeddedFont>
    <p:embeddedFont>
      <p:font typeface="Host Grotesk Medium"/>
      <p:regular r:id="rId20"/>
    </p:embeddedFont>
    <p:embeddedFont>
      <p:font typeface="Roboto"/>
      <p:regular r:id="rId21"/>
    </p:embeddedFont>
    <p:embeddedFont>
      <p:font typeface="Roboto"/>
      <p:regular r:id="rId22"/>
    </p:embeddedFont>
    <p:embeddedFont>
      <p:font typeface="Roboto"/>
      <p:regular r:id="rId23"/>
    </p:embeddedFont>
    <p:embeddedFont>
      <p:font typeface="Roboto"/>
      <p:regular r:id="rId24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7" Type="http://schemas.openxmlformats.org/officeDocument/2006/relationships/font" Target="fonts/font1.fntdata"/><Relationship Id="rId18" Type="http://schemas.openxmlformats.org/officeDocument/2006/relationships/font" Target="fonts/font2.fntdata"/><Relationship Id="rId19" Type="http://schemas.openxmlformats.org/officeDocument/2006/relationships/font" Target="fonts/font3.fntdata"/><Relationship Id="rId20" Type="http://schemas.openxmlformats.org/officeDocument/2006/relationships/font" Target="fonts/font4.fntdata"/><Relationship Id="rId21" Type="http://schemas.openxmlformats.org/officeDocument/2006/relationships/font" Target="fonts/font5.fntdata"/><Relationship Id="rId22" Type="http://schemas.openxmlformats.org/officeDocument/2006/relationships/font" Target="fonts/font6.fntdata"/><Relationship Id="rId23" Type="http://schemas.openxmlformats.org/officeDocument/2006/relationships/font" Target="fonts/font7.fntdata"/><Relationship Id="rId24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0-1.png"/><Relationship Id="rId3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11-1.png"/><Relationship Id="rId3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3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3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3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3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3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3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C7E0E7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9F5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1.xml"/><Relationship Id="rId3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svg"/><Relationship Id="rId7" Type="http://schemas.openxmlformats.org/officeDocument/2006/relationships/slideLayout" Target="../slideLayouts/slideLayout3.xml"/><Relationship Id="rId8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svg"/><Relationship Id="rId4" Type="http://schemas.openxmlformats.org/officeDocument/2006/relationships/image" Target="../media/image-5-4.png"/><Relationship Id="rId5" Type="http://schemas.openxmlformats.org/officeDocument/2006/relationships/image" Target="../media/image-5-5.svg"/><Relationship Id="rId6" Type="http://schemas.openxmlformats.org/officeDocument/2006/relationships/image" Target="../media/image-5-6.png"/><Relationship Id="rId7" Type="http://schemas.openxmlformats.org/officeDocument/2006/relationships/image" Target="../media/image-5-7.svg"/><Relationship Id="rId8" Type="http://schemas.openxmlformats.org/officeDocument/2006/relationships/slideLayout" Target="../slideLayouts/slideLayout6.xml"/><Relationship Id="rId9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sv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png"/><Relationship Id="rId9" Type="http://schemas.openxmlformats.org/officeDocument/2006/relationships/image" Target="../media/image-7-9.svg"/><Relationship Id="rId10" Type="http://schemas.openxmlformats.org/officeDocument/2006/relationships/image" Target="../media/image-7-10.png"/><Relationship Id="rId11" Type="http://schemas.openxmlformats.org/officeDocument/2006/relationships/slideLayout" Target="../slideLayouts/slideLayout8.xml"/><Relationship Id="rId1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slideLayout" Target="../slideLayouts/slideLayout9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slideLayout" Target="../slideLayouts/slideLayout10.xml"/><Relationship Id="rId6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869680" y="0"/>
            <a:ext cx="5760720" cy="8229600"/>
          </a:xfrm>
          <a:prstGeom prst="rect">
            <a:avLst/>
          </a:prstGeom>
          <a:solidFill>
            <a:srgbClr val="D9EDF2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09265" y="959048"/>
            <a:ext cx="4207669" cy="63115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340602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 Fascinante Vida: Reproducción Animal</a:t>
            </a:r>
            <a:endParaRPr lang="en-US" sz="44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760720" cy="8229600"/>
          </a:xfrm>
          <a:prstGeom prst="rect">
            <a:avLst/>
          </a:prstGeom>
          <a:solidFill>
            <a:srgbClr val="D9EDF2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959048"/>
            <a:ext cx="4207669" cy="63115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823085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La Continuidad de la Vida Animal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6280190" y="3580805"/>
            <a:ext cx="7556421" cy="1299448"/>
          </a:xfrm>
          <a:prstGeom prst="roundRect">
            <a:avLst>
              <a:gd name="adj" fmla="val 733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6514624" y="38152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Supervivencia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6514624" y="4305657"/>
            <a:ext cx="7087553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 reproducción es esencial para la supervivencia de las especies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6280190" y="5107067"/>
            <a:ext cx="7556421" cy="1299448"/>
          </a:xfrm>
          <a:prstGeom prst="roundRect">
            <a:avLst>
              <a:gd name="adj" fmla="val 733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514624" y="534150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Evolución</a:t>
            </a:r>
            <a:endParaRPr lang="en-US" sz="2200" dirty="0"/>
          </a:p>
        </p:txBody>
      </p:sp>
      <p:sp>
        <p:nvSpPr>
          <p:cNvPr id="10" name="Text 7"/>
          <p:cNvSpPr/>
          <p:nvPr/>
        </p:nvSpPr>
        <p:spPr>
          <a:xfrm>
            <a:off x="6514624" y="5831919"/>
            <a:ext cx="7087553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Cada estrategia reproductiva es una maravilla de la evolución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87987"/>
            <a:ext cx="649593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¿Cómo Continúa la Vida?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787491"/>
            <a:ext cx="508658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Dos Caminos Principales</a:t>
            </a:r>
            <a:endParaRPr lang="en-US" sz="3550" dirty="0"/>
          </a:p>
        </p:txBody>
      </p:sp>
      <p:sp>
        <p:nvSpPr>
          <p:cNvPr id="4" name="Shape 2"/>
          <p:cNvSpPr/>
          <p:nvPr/>
        </p:nvSpPr>
        <p:spPr>
          <a:xfrm>
            <a:off x="793790" y="3694628"/>
            <a:ext cx="6407944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28224" y="3929063"/>
            <a:ext cx="680442" cy="680442"/>
          </a:xfrm>
          <a:prstGeom prst="rect">
            <a:avLst/>
          </a:prstGeom>
        </p:spPr>
      </p:pic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5390" y="4116110"/>
            <a:ext cx="306110" cy="30611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28224" y="483631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Reproducción Sexual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1028224" y="5326737"/>
            <a:ext cx="5939076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Combina material genético de dos progenitores para crear descendencia genéticamente diversa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7428548" y="3694628"/>
            <a:ext cx="6408063" cy="2546866"/>
          </a:xfrm>
          <a:prstGeom prst="roundRect">
            <a:avLst>
              <a:gd name="adj" fmla="val 3741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2982" y="3929063"/>
            <a:ext cx="680442" cy="680442"/>
          </a:xfrm>
          <a:prstGeom prst="rect">
            <a:avLst/>
          </a:prstGeom>
        </p:spPr>
      </p:pic>
      <p:pic>
        <p:nvPicPr>
          <p:cNvPr id="11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50148" y="4116110"/>
            <a:ext cx="306110" cy="30611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662982" y="4836319"/>
            <a:ext cx="28683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Reproducción Asexual</a:t>
            </a:r>
            <a:endParaRPr lang="en-US" sz="2200" dirty="0"/>
          </a:p>
        </p:txBody>
      </p:sp>
      <p:sp>
        <p:nvSpPr>
          <p:cNvPr id="13" name="Text 7"/>
          <p:cNvSpPr/>
          <p:nvPr/>
        </p:nvSpPr>
        <p:spPr>
          <a:xfrm>
            <a:off x="7662982" y="5326737"/>
            <a:ext cx="5939195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 solo progenitor crea copias genéticamente idénticas de sí mismo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869680" y="0"/>
            <a:ext cx="5760720" cy="8229600"/>
          </a:xfrm>
          <a:prstGeom prst="rect">
            <a:avLst/>
          </a:prstGeom>
          <a:solidFill>
            <a:srgbClr val="D9EDF2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02954" y="946309"/>
            <a:ext cx="4224576" cy="633698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19376" y="615910"/>
            <a:ext cx="7705249" cy="12846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050"/>
              </a:lnSpc>
              <a:buNone/>
            </a:pPr>
            <a:r>
              <a:rPr lang="en-US" sz="40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Reproducción Asexual: Clonación Natural</a:t>
            </a:r>
            <a:endParaRPr lang="en-US" sz="4000" dirty="0"/>
          </a:p>
        </p:txBody>
      </p:sp>
      <p:sp>
        <p:nvSpPr>
          <p:cNvPr id="5" name="Shape 2"/>
          <p:cNvSpPr/>
          <p:nvPr/>
        </p:nvSpPr>
        <p:spPr>
          <a:xfrm>
            <a:off x="719376" y="2179915"/>
            <a:ext cx="7705249" cy="1589127"/>
          </a:xfrm>
          <a:prstGeom prst="roundRect">
            <a:avLst>
              <a:gd name="adj" fmla="val 6905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16" y="2179915"/>
            <a:ext cx="91440" cy="158912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16317" y="2408277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Gemación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1016317" y="2841069"/>
            <a:ext cx="7179945" cy="293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 nuevo organismo crece como protuberancia en el cuerpo del progenitor</a:t>
            </a:r>
            <a:endParaRPr lang="en-US" sz="1600" dirty="0"/>
          </a:p>
        </p:txBody>
      </p:sp>
      <p:sp>
        <p:nvSpPr>
          <p:cNvPr id="9" name="Text 5"/>
          <p:cNvSpPr/>
          <p:nvPr/>
        </p:nvSpPr>
        <p:spPr>
          <a:xfrm>
            <a:off x="1016317" y="3246715"/>
            <a:ext cx="7179945" cy="293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i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Ejemplo: hidras</a:t>
            </a:r>
            <a:endParaRPr lang="en-US" sz="1600" dirty="0"/>
          </a:p>
        </p:txBody>
      </p:sp>
      <p:sp>
        <p:nvSpPr>
          <p:cNvPr id="10" name="Shape 6"/>
          <p:cNvSpPr/>
          <p:nvPr/>
        </p:nvSpPr>
        <p:spPr>
          <a:xfrm>
            <a:off x="719376" y="3955256"/>
            <a:ext cx="7705249" cy="1883093"/>
          </a:xfrm>
          <a:prstGeom prst="roundRect">
            <a:avLst>
              <a:gd name="adj" fmla="val 5827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516" y="3955256"/>
            <a:ext cx="91440" cy="188309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16317" y="4183618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Escisión</a:t>
            </a:r>
            <a:endParaRPr lang="en-US" sz="2000" dirty="0"/>
          </a:p>
        </p:txBody>
      </p:sp>
      <p:sp>
        <p:nvSpPr>
          <p:cNvPr id="13" name="Text 8"/>
          <p:cNvSpPr/>
          <p:nvPr/>
        </p:nvSpPr>
        <p:spPr>
          <a:xfrm>
            <a:off x="1016317" y="4616410"/>
            <a:ext cx="7179945" cy="58793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 progenitor se divide en dos o más partes, cada una regenera un organismo completo</a:t>
            </a:r>
            <a:endParaRPr lang="en-US" sz="1600" dirty="0"/>
          </a:p>
        </p:txBody>
      </p:sp>
      <p:sp>
        <p:nvSpPr>
          <p:cNvPr id="14" name="Text 9"/>
          <p:cNvSpPr/>
          <p:nvPr/>
        </p:nvSpPr>
        <p:spPr>
          <a:xfrm>
            <a:off x="1016317" y="5316022"/>
            <a:ext cx="7179945" cy="293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i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Ejemplo: estrellas de mar</a:t>
            </a:r>
            <a:endParaRPr lang="en-US" sz="1600" dirty="0"/>
          </a:p>
        </p:txBody>
      </p:sp>
      <p:sp>
        <p:nvSpPr>
          <p:cNvPr id="15" name="Shape 10"/>
          <p:cNvSpPr/>
          <p:nvPr/>
        </p:nvSpPr>
        <p:spPr>
          <a:xfrm>
            <a:off x="719376" y="6024563"/>
            <a:ext cx="7705249" cy="1589127"/>
          </a:xfrm>
          <a:prstGeom prst="roundRect">
            <a:avLst>
              <a:gd name="adj" fmla="val 6905"/>
            </a:avLst>
          </a:prstGeom>
          <a:solidFill>
            <a:srgbClr val="FAF9F5"/>
          </a:solidFill>
          <a:ln w="22860">
            <a:solidFill>
              <a:srgbClr val="BFD3D8"/>
            </a:solidFill>
            <a:prstDash val="solid"/>
          </a:ln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16" y="6024563"/>
            <a:ext cx="91440" cy="1589127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016317" y="6252924"/>
            <a:ext cx="2569488" cy="3211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20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Partenogénesis</a:t>
            </a:r>
            <a:endParaRPr lang="en-US" sz="2000" dirty="0"/>
          </a:p>
        </p:txBody>
      </p:sp>
      <p:sp>
        <p:nvSpPr>
          <p:cNvPr id="18" name="Text 12"/>
          <p:cNvSpPr/>
          <p:nvPr/>
        </p:nvSpPr>
        <p:spPr>
          <a:xfrm>
            <a:off x="1016317" y="6685717"/>
            <a:ext cx="7179945" cy="293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 óvulo se desarrolla sin ser fecundado</a:t>
            </a:r>
            <a:endParaRPr lang="en-US" sz="1600" dirty="0"/>
          </a:p>
        </p:txBody>
      </p:sp>
      <p:sp>
        <p:nvSpPr>
          <p:cNvPr id="19" name="Text 13"/>
          <p:cNvSpPr/>
          <p:nvPr/>
        </p:nvSpPr>
        <p:spPr>
          <a:xfrm>
            <a:off x="1016317" y="7091363"/>
            <a:ext cx="7179945" cy="2939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300"/>
              </a:lnSpc>
              <a:buNone/>
            </a:pPr>
            <a:r>
              <a:rPr lang="en-US" sz="1600" i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Ejemplo: insectos y reptiles</a:t>
            </a:r>
            <a:endParaRPr lang="en-US" sz="1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2535"/>
            <a:ext cx="1231642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Reproducción Sexual: La Danza de los Gametos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790" y="2536627"/>
            <a:ext cx="4205168" cy="4205168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5559981" y="3445788"/>
            <a:ext cx="3022759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Formación de Gametos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5559981" y="4026932"/>
            <a:ext cx="828413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b="1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Meiosis:</a:t>
            </a:r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 Células especializadas forman espermatozoides y óvulos con la mitad del material genético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5559981" y="493406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Fecundación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5559981" y="5515213"/>
            <a:ext cx="828413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Unión de espermatozoide y óvulo para formar un cigoto diploide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869680" y="0"/>
            <a:ext cx="5760720" cy="8229600"/>
          </a:xfrm>
          <a:prstGeom prst="rect">
            <a:avLst/>
          </a:prstGeom>
          <a:solidFill>
            <a:srgbClr val="D9EDF2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09265" y="959048"/>
            <a:ext cx="4207669" cy="63115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99333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El Viaje del Cigoto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1792843"/>
            <a:ext cx="4693444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50"/>
              </a:lnSpc>
              <a:buNone/>
            </a:pPr>
            <a:r>
              <a:rPr lang="en-US" sz="35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Desarrollo Embrionario</a:t>
            </a:r>
            <a:endParaRPr lang="en-US" sz="3550" dirty="0"/>
          </a:p>
        </p:txBody>
      </p:sp>
      <p:sp>
        <p:nvSpPr>
          <p:cNvPr id="6" name="Shape 3"/>
          <p:cNvSpPr/>
          <p:nvPr/>
        </p:nvSpPr>
        <p:spPr>
          <a:xfrm>
            <a:off x="1020604" y="3040142"/>
            <a:ext cx="226814" cy="1020604"/>
          </a:xfrm>
          <a:prstGeom prst="roundRect">
            <a:avLst>
              <a:gd name="adj" fmla="val 42003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93790" y="2891314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8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3930" y="3061454"/>
            <a:ext cx="340162" cy="34016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701046" y="2926794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Segmentación</a:t>
            </a:r>
            <a:endParaRPr lang="en-US" sz="2200" dirty="0"/>
          </a:p>
        </p:txBody>
      </p:sp>
      <p:sp>
        <p:nvSpPr>
          <p:cNvPr id="10" name="Text 6"/>
          <p:cNvSpPr/>
          <p:nvPr/>
        </p:nvSpPr>
        <p:spPr>
          <a:xfrm>
            <a:off x="1701046" y="3417213"/>
            <a:ext cx="6649164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El cigoto se divide rápidamente en células más pequeñas</a:t>
            </a:r>
            <a:endParaRPr lang="en-US" sz="1750" dirty="0"/>
          </a:p>
        </p:txBody>
      </p:sp>
      <p:sp>
        <p:nvSpPr>
          <p:cNvPr id="11" name="Shape 7"/>
          <p:cNvSpPr/>
          <p:nvPr/>
        </p:nvSpPr>
        <p:spPr>
          <a:xfrm>
            <a:off x="1360765" y="4627840"/>
            <a:ext cx="226814" cy="1020604"/>
          </a:xfrm>
          <a:prstGeom prst="roundRect">
            <a:avLst>
              <a:gd name="adj" fmla="val 42003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2" name="Shape 8"/>
          <p:cNvSpPr/>
          <p:nvPr/>
        </p:nvSpPr>
        <p:spPr>
          <a:xfrm>
            <a:off x="1133951" y="4479012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4092" y="4649153"/>
            <a:ext cx="340162" cy="34016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2041208" y="451449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Gastrulación</a:t>
            </a:r>
            <a:endParaRPr lang="en-US" sz="2200" dirty="0"/>
          </a:p>
        </p:txBody>
      </p:sp>
      <p:sp>
        <p:nvSpPr>
          <p:cNvPr id="15" name="Text 10"/>
          <p:cNvSpPr/>
          <p:nvPr/>
        </p:nvSpPr>
        <p:spPr>
          <a:xfrm>
            <a:off x="2041208" y="5004911"/>
            <a:ext cx="6309003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Las células se reorganizan formando capas germinales</a:t>
            </a:r>
            <a:endParaRPr lang="en-US" sz="1750" dirty="0"/>
          </a:p>
        </p:txBody>
      </p:sp>
      <p:sp>
        <p:nvSpPr>
          <p:cNvPr id="16" name="Shape 11"/>
          <p:cNvSpPr/>
          <p:nvPr/>
        </p:nvSpPr>
        <p:spPr>
          <a:xfrm>
            <a:off x="1701046" y="6215539"/>
            <a:ext cx="226814" cy="1020604"/>
          </a:xfrm>
          <a:prstGeom prst="roundRect">
            <a:avLst>
              <a:gd name="adj" fmla="val 42003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sp>
        <p:nvSpPr>
          <p:cNvPr id="17" name="Shape 12"/>
          <p:cNvSpPr/>
          <p:nvPr/>
        </p:nvSpPr>
        <p:spPr>
          <a:xfrm>
            <a:off x="1474232" y="6066711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D9EDF2"/>
          </a:solidFill>
          <a:ln w="7620">
            <a:solidFill>
              <a:srgbClr val="BFD3D8"/>
            </a:solidFill>
            <a:prstDash val="solid"/>
          </a:ln>
        </p:spPr>
      </p:sp>
      <p:pic>
        <p:nvPicPr>
          <p:cNvPr id="18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4372" y="6236851"/>
            <a:ext cx="340162" cy="340162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2381488" y="610219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Organogénesis</a:t>
            </a:r>
            <a:endParaRPr lang="en-US" sz="2200" dirty="0"/>
          </a:p>
        </p:txBody>
      </p:sp>
      <p:sp>
        <p:nvSpPr>
          <p:cNvPr id="20" name="Text 14"/>
          <p:cNvSpPr/>
          <p:nvPr/>
        </p:nvSpPr>
        <p:spPr>
          <a:xfrm>
            <a:off x="2381488" y="6592610"/>
            <a:ext cx="5968722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Las capas se diferencian para formar órganos y sistemas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668786" y="449937"/>
            <a:ext cx="6525220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Anatomía Reproductiva: Máquinas de Vida</a:t>
            </a:r>
            <a:endParaRPr lang="en-US" sz="26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8786" y="2523768"/>
            <a:ext cx="3038832" cy="3038832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668786" y="5652492"/>
            <a:ext cx="1683425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Machos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2668786" y="5942767"/>
            <a:ext cx="3038832" cy="321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Producen espermatozoides y hormonas masculinas (testosterona)</a:t>
            </a:r>
            <a:endParaRPr lang="en-US" sz="10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851" y="1080611"/>
            <a:ext cx="5925264" cy="592526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6043851" y="7095768"/>
            <a:ext cx="1683425" cy="210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Hembras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6043851" y="7386042"/>
            <a:ext cx="5925264" cy="321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50"/>
              </a:lnSpc>
              <a:buNone/>
            </a:pPr>
            <a:r>
              <a:rPr lang="en-US" sz="10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Producen óvulos y hormonas femeninas (estrógenos, progesterona), albergan el desarrollo del embrión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760720" cy="8229600"/>
          </a:xfrm>
          <a:prstGeom prst="rect">
            <a:avLst/>
          </a:prstGeom>
          <a:solidFill>
            <a:srgbClr val="D9EDF2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959048"/>
            <a:ext cx="4207669" cy="63115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252418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Ciclos y Ritmos: El Ciclo Estral</a:t>
            </a:r>
            <a:endParaRPr lang="en-US" sz="44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0190" y="3083838"/>
            <a:ext cx="226814" cy="226814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3365183"/>
            <a:ext cx="3664744" cy="3048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6280190" y="35394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Patrón de cambios</a:t>
            </a:r>
            <a:endParaRPr lang="en-US" sz="2200" dirty="0"/>
          </a:p>
        </p:txBody>
      </p:sp>
      <p:sp>
        <p:nvSpPr>
          <p:cNvPr id="8" name="Text 3"/>
          <p:cNvSpPr/>
          <p:nvPr/>
        </p:nvSpPr>
        <p:spPr>
          <a:xfrm>
            <a:off x="6280190" y="4029908"/>
            <a:ext cx="3664744" cy="10204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Cambios fisiológicos y conductuales regulados por hormonas</a:t>
            </a:r>
            <a:endParaRPr lang="en-US" sz="1750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71748" y="3083838"/>
            <a:ext cx="226814" cy="226814"/>
          </a:xfrm>
          <a:prstGeom prst="rect">
            <a:avLst/>
          </a:prstGeom>
        </p:spPr>
      </p:pic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1748" y="3387804"/>
            <a:ext cx="3664863" cy="30480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10171748" y="35394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Estro</a:t>
            </a:r>
            <a:endParaRPr lang="en-US" sz="2200" dirty="0"/>
          </a:p>
        </p:txBody>
      </p:sp>
      <p:sp>
        <p:nvSpPr>
          <p:cNvPr id="12" name="Text 5"/>
          <p:cNvSpPr/>
          <p:nvPr/>
        </p:nvSpPr>
        <p:spPr>
          <a:xfrm>
            <a:off x="10171748" y="4029908"/>
            <a:ext cx="3664863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Periodo de receptividad sexual</a:t>
            </a:r>
            <a:endParaRPr lang="en-US" sz="1750" dirty="0"/>
          </a:p>
        </p:txBody>
      </p:sp>
      <p:pic>
        <p:nvPicPr>
          <p:cNvPr id="13" name="Image 5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80190" y="5475565"/>
            <a:ext cx="226814" cy="226814"/>
          </a:xfrm>
          <a:prstGeom prst="rect">
            <a:avLst/>
          </a:prstGeom>
        </p:spPr>
      </p:pic>
      <p:pic>
        <p:nvPicPr>
          <p:cNvPr id="14" name="Image 6" descr="preencoded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0190" y="5779532"/>
            <a:ext cx="7556421" cy="30480"/>
          </a:xfrm>
          <a:prstGeom prst="rect">
            <a:avLst/>
          </a:prstGeom>
        </p:spPr>
      </p:pic>
      <p:sp>
        <p:nvSpPr>
          <p:cNvPr id="15" name="Text 6"/>
          <p:cNvSpPr/>
          <p:nvPr/>
        </p:nvSpPr>
        <p:spPr>
          <a:xfrm>
            <a:off x="6280190" y="59765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Diestro</a:t>
            </a:r>
            <a:endParaRPr lang="en-US" sz="2200" dirty="0"/>
          </a:p>
        </p:txBody>
      </p:sp>
      <p:sp>
        <p:nvSpPr>
          <p:cNvPr id="16" name="Text 7"/>
          <p:cNvSpPr/>
          <p:nvPr/>
        </p:nvSpPr>
        <p:spPr>
          <a:xfrm>
            <a:off x="6280190" y="6466999"/>
            <a:ext cx="7556421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Periodo de no receptividad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5760720" cy="8229600"/>
          </a:xfrm>
          <a:prstGeom prst="rect">
            <a:avLst/>
          </a:prstGeom>
          <a:solidFill>
            <a:srgbClr val="D9EDF2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348" y="959048"/>
            <a:ext cx="4207669" cy="631150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80190" y="1520666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Gestación y Parto: El Nacimiento de una Nueva Vida</a:t>
            </a:r>
            <a:endParaRPr lang="en-US" sz="4450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3987165"/>
            <a:ext cx="1134070" cy="1360884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641074" y="42139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Gestación</a:t>
            </a:r>
            <a:endParaRPr lang="en-US" sz="2200" dirty="0"/>
          </a:p>
        </p:txBody>
      </p:sp>
      <p:sp>
        <p:nvSpPr>
          <p:cNvPr id="7" name="Text 3"/>
          <p:cNvSpPr/>
          <p:nvPr/>
        </p:nvSpPr>
        <p:spPr>
          <a:xfrm>
            <a:off x="7641074" y="4704398"/>
            <a:ext cx="6195536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Desarrollo del embrión/feto dentro del útero materno</a:t>
            </a:r>
            <a:endParaRPr lang="en-US" sz="1750" dirty="0"/>
          </a:p>
        </p:txBody>
      </p:sp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5348049"/>
            <a:ext cx="1134070" cy="1360884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641074" y="557486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384653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Parto</a:t>
            </a:r>
            <a:endParaRPr lang="en-US" sz="2200" dirty="0"/>
          </a:p>
        </p:txBody>
      </p:sp>
      <p:sp>
        <p:nvSpPr>
          <p:cNvPr id="10" name="Text 5"/>
          <p:cNvSpPr/>
          <p:nvPr/>
        </p:nvSpPr>
        <p:spPr>
          <a:xfrm>
            <a:off x="7641074" y="6065282"/>
            <a:ext cx="6195536" cy="340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Expulsión del feto y membranas fetales del útero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59456"/>
            <a:ext cx="1126295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50"/>
              </a:lnSpc>
              <a:buNone/>
            </a:pPr>
            <a:r>
              <a:rPr lang="en-US" sz="4450" dirty="0">
                <a:solidFill>
                  <a:srgbClr val="2E3C4E"/>
                </a:solidFill>
                <a:latin typeface="Host Grotesk Medium" pitchFamily="34" charset="0"/>
                <a:ea typeface="Host Grotesk Medium" pitchFamily="34" charset="-122"/>
                <a:cs typeface="Host Grotesk Medium" pitchFamily="34" charset="-120"/>
              </a:rPr>
              <a:t>Diversidad Reproductiva en el Reino Animal</a:t>
            </a:r>
            <a:endParaRPr lang="en-US" sz="44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1410" y="2667833"/>
            <a:ext cx="3120747" cy="3120747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3608" y="2667833"/>
            <a:ext cx="3120866" cy="3120866"/>
          </a:xfrm>
          <a:prstGeom prst="rect">
            <a:avLst/>
          </a:prstGeom>
        </p:spPr>
      </p:pic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926" y="2667833"/>
            <a:ext cx="3120747" cy="3120747"/>
          </a:xfrm>
          <a:prstGeom prst="rect">
            <a:avLst/>
          </a:prstGeom>
        </p:spPr>
      </p:pic>
      <p:pic>
        <p:nvPicPr>
          <p:cNvPr id="6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124" y="2667833"/>
            <a:ext cx="3120866" cy="3120866"/>
          </a:xfrm>
          <a:prstGeom prst="rect">
            <a:avLst/>
          </a:prstGeom>
        </p:spPr>
      </p:pic>
      <p:sp>
        <p:nvSpPr>
          <p:cNvPr id="7" name="Text 1"/>
          <p:cNvSpPr/>
          <p:nvPr/>
        </p:nvSpPr>
        <p:spPr>
          <a:xfrm>
            <a:off x="793790" y="6189821"/>
            <a:ext cx="13042821" cy="6803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650"/>
              </a:lnSpc>
              <a:buNone/>
            </a:pPr>
            <a:r>
              <a:rPr lang="en-US" sz="1750" dirty="0">
                <a:solidFill>
                  <a:srgbClr val="384653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Desde la fertilización externa en peces hasta la gestación interna en mamíferos. Estrategias adaptadas a diferentes ambientes y estilos de vida.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2026-04-16T19:26:26Z</dcterms:created>
  <dcterms:modified xsi:type="dcterms:W3CDTF">2026-04-16T19:26:26Z</dcterms:modified>
</cp:coreProperties>
</file>